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tiff" ContentType="image/tif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257" r:id="rId3"/>
    <p:sldId id="258" r:id="rId4"/>
    <p:sldId id="259" r:id="rId5"/>
    <p:sldId id="260" r:id="rId6"/>
    <p:sldId id="261" r:id="rId7"/>
    <p:sldId id="264" r:id="rId8"/>
    <p:sldId id="265" r:id="rId9"/>
    <p:sldId id="268" r:id="rId10"/>
    <p:sldId id="310" r:id="rId11"/>
    <p:sldId id="269" r:id="rId12"/>
    <p:sldId id="311" r:id="rId13"/>
    <p:sldId id="283" r:id="rId14"/>
    <p:sldId id="285" r:id="rId15"/>
    <p:sldId id="272" r:id="rId16"/>
    <p:sldId id="273" r:id="rId17"/>
    <p:sldId id="274" r:id="rId18"/>
    <p:sldId id="314" r:id="rId19"/>
    <p:sldId id="277" r:id="rId20"/>
    <p:sldId id="275" r:id="rId21"/>
    <p:sldId id="312" r:id="rId22"/>
    <p:sldId id="313" r:id="rId23"/>
    <p:sldId id="276" r:id="rId24"/>
    <p:sldId id="278" r:id="rId25"/>
    <p:sldId id="287" r:id="rId26"/>
    <p:sldId id="267" r:id="rId27"/>
    <p:sldId id="289" r:id="rId28"/>
    <p:sldId id="288" r:id="rId29"/>
    <p:sldId id="315" r:id="rId30"/>
    <p:sldId id="290" r:id="rId31"/>
    <p:sldId id="291" r:id="rId32"/>
    <p:sldId id="292" r:id="rId33"/>
    <p:sldId id="294" r:id="rId34"/>
    <p:sldId id="293" r:id="rId35"/>
    <p:sldId id="295" r:id="rId36"/>
    <p:sldId id="297" r:id="rId37"/>
    <p:sldId id="298" r:id="rId38"/>
    <p:sldId id="299" r:id="rId39"/>
    <p:sldId id="301" r:id="rId40"/>
    <p:sldId id="302" r:id="rId41"/>
    <p:sldId id="303" r:id="rId42"/>
    <p:sldId id="304" r:id="rId43"/>
    <p:sldId id="317" r:id="rId44"/>
    <p:sldId id="300" r:id="rId45"/>
    <p:sldId id="305" r:id="rId46"/>
    <p:sldId id="306" r:id="rId47"/>
    <p:sldId id="296" r:id="rId48"/>
    <p:sldId id="307" r:id="rId49"/>
    <p:sldId id="308" r:id="rId50"/>
    <p:sldId id="309" r:id="rId51"/>
    <p:sldId id="316" r:id="rId5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5" d="100"/>
          <a:sy n="115" d="100"/>
        </p:scale>
        <p:origin x="-1338" y="-10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8B454F4F-2A41-49B6-B1A7-45F213DFD14C}" type="datetimeFigureOut">
              <a:rPr lang="en-US" smtClean="0"/>
              <a:pPr/>
              <a:t>3/31/2016</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25F213FD-E330-4FBD-BCC7-D9CD778DA2AC}"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B454F4F-2A41-49B6-B1A7-45F213DFD14C}" type="datetimeFigureOut">
              <a:rPr lang="en-US" smtClean="0"/>
              <a:pPr/>
              <a:t>3/31/2016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F213FD-E330-4FBD-BCC7-D9CD778DA2A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B454F4F-2A41-49B6-B1A7-45F213DFD14C}" type="datetimeFigureOut">
              <a:rPr lang="en-US" smtClean="0"/>
              <a:pPr/>
              <a:t>3/31/2016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F213FD-E330-4FBD-BCC7-D9CD778DA2A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B454F4F-2A41-49B6-B1A7-45F213DFD14C}" type="datetimeFigureOut">
              <a:rPr lang="en-US" smtClean="0"/>
              <a:pPr/>
              <a:t>3/31/2016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F213FD-E330-4FBD-BCC7-D9CD778DA2A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8B454F4F-2A41-49B6-B1A7-45F213DFD14C}" type="datetimeFigureOut">
              <a:rPr lang="en-US" smtClean="0"/>
              <a:pPr/>
              <a:t>3/31/2016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F213FD-E330-4FBD-BCC7-D9CD778DA2AC}"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8B454F4F-2A41-49B6-B1A7-45F213DFD14C}" type="datetimeFigureOut">
              <a:rPr lang="en-US" smtClean="0"/>
              <a:pPr/>
              <a:t>3/31/2016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F213FD-E330-4FBD-BCC7-D9CD778DA2A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8B454F4F-2A41-49B6-B1A7-45F213DFD14C}" type="datetimeFigureOut">
              <a:rPr lang="en-US" smtClean="0"/>
              <a:pPr/>
              <a:t>3/31/2016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5F213FD-E330-4FBD-BCC7-D9CD778DA2A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8B454F4F-2A41-49B6-B1A7-45F213DFD14C}" type="datetimeFigureOut">
              <a:rPr lang="en-US" smtClean="0"/>
              <a:pPr/>
              <a:t>3/31/2016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5F213FD-E330-4FBD-BCC7-D9CD778DA2A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454F4F-2A41-49B6-B1A7-45F213DFD14C}" type="datetimeFigureOut">
              <a:rPr lang="en-US" smtClean="0"/>
              <a:pPr/>
              <a:t>3/31/2016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5F213FD-E330-4FBD-BCC7-D9CD778DA2A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8B454F4F-2A41-49B6-B1A7-45F213DFD14C}" type="datetimeFigureOut">
              <a:rPr lang="en-US" smtClean="0"/>
              <a:pPr/>
              <a:t>3/31/2016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F213FD-E330-4FBD-BCC7-D9CD778DA2A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8B454F4F-2A41-49B6-B1A7-45F213DFD14C}" type="datetimeFigureOut">
              <a:rPr lang="en-US" smtClean="0"/>
              <a:pPr/>
              <a:t>3/31/2016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25F213FD-E330-4FBD-BCC7-D9CD778DA2AC}"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8B454F4F-2A41-49B6-B1A7-45F213DFD14C}" type="datetimeFigureOut">
              <a:rPr lang="en-US" smtClean="0"/>
              <a:pPr/>
              <a:t>3/31/2016</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25F213FD-E330-4FBD-BCC7-D9CD778DA2AC}"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hyperlink" Target="http://www.beegirl.org/" TargetMode="Externa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www.bluedasher.farm/" TargetMode="External"/><Relationship Id="rId1" Type="http://schemas.openxmlformats.org/officeDocument/2006/relationships/slideLayout" Target="../slideLayouts/slideLayout8.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hyperlink" Target="https://marketplace.unl.edu/extension/extpubs/entomology/ec1587.html" TargetMode="External"/><Relationship Id="rId2" Type="http://schemas.openxmlformats.org/officeDocument/2006/relationships/image" Target="../media/image22.tiff"/><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mailto:clarvick1@unl.edu" TargetMode="External"/><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www.papionrd.org/" TargetMode="Externa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image" Target="../media/image35.jpe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hyperlink" Target="http://switchboard.nrdc.org/blogs/sfallon/monarch_butterflies_cant_wait_.html"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hyperlink" Target="http://www.birdsandblooms.com/gardening/attracting-butterflies/top-10-butterfly-host-plants/" TargetMode="Externa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01,SE001,DP,Honey_Bee_1.jpg"/>
          <p:cNvPicPr>
            <a:picLocks noChangeAspect="1"/>
          </p:cNvPicPr>
          <p:nvPr/>
        </p:nvPicPr>
        <p:blipFill>
          <a:blip r:embed="rId2" cstate="print"/>
          <a:stretch>
            <a:fillRect/>
          </a:stretch>
        </p:blipFill>
        <p:spPr>
          <a:xfrm>
            <a:off x="2209800" y="2057400"/>
            <a:ext cx="4963162" cy="3344318"/>
          </a:xfrm>
          <a:prstGeom prst="rect">
            <a:avLst/>
          </a:prstGeom>
        </p:spPr>
      </p:pic>
      <p:sp>
        <p:nvSpPr>
          <p:cNvPr id="2" name="Title 1"/>
          <p:cNvSpPr>
            <a:spLocks noGrp="1"/>
          </p:cNvSpPr>
          <p:nvPr>
            <p:ph type="ctrTitle"/>
          </p:nvPr>
        </p:nvSpPr>
        <p:spPr>
          <a:xfrm>
            <a:off x="762000" y="685800"/>
            <a:ext cx="7772400" cy="1470025"/>
          </a:xfrm>
        </p:spPr>
        <p:txBody>
          <a:bodyPr>
            <a:normAutofit fontScale="90000"/>
          </a:bodyPr>
          <a:lstStyle/>
          <a:p>
            <a:pPr algn="ctr"/>
            <a:r>
              <a:rPr lang="en-US" dirty="0" smtClean="0"/>
              <a:t>Beekeeping and Gardening to Protect </a:t>
            </a:r>
            <a:r>
              <a:rPr lang="en-US" dirty="0" err="1" smtClean="0"/>
              <a:t>Pollenators</a:t>
            </a:r>
            <a:endParaRPr lang="en-US" dirty="0"/>
          </a:p>
        </p:txBody>
      </p:sp>
      <p:sp>
        <p:nvSpPr>
          <p:cNvPr id="3" name="Subtitle 2"/>
          <p:cNvSpPr>
            <a:spLocks noGrp="1"/>
          </p:cNvSpPr>
          <p:nvPr>
            <p:ph type="subTitle" idx="1"/>
          </p:nvPr>
        </p:nvSpPr>
        <p:spPr>
          <a:xfrm>
            <a:off x="1371600" y="5410200"/>
            <a:ext cx="6400800" cy="1219200"/>
          </a:xfrm>
        </p:spPr>
        <p:txBody>
          <a:bodyPr>
            <a:noAutofit/>
          </a:bodyPr>
          <a:lstStyle/>
          <a:p>
            <a:pPr algn="ctr"/>
            <a:endParaRPr lang="en-US" sz="4000" dirty="0" smtClean="0">
              <a:latin typeface="Freestyle Script" pitchFamily="66" charset="0"/>
            </a:endParaRPr>
          </a:p>
        </p:txBody>
      </p:sp>
      <p:pic>
        <p:nvPicPr>
          <p:cNvPr id="6" name="Picture 5" descr="LoneOakContact2.tif"/>
          <p:cNvPicPr>
            <a:picLocks noChangeAspect="1"/>
          </p:cNvPicPr>
          <p:nvPr/>
        </p:nvPicPr>
        <p:blipFill>
          <a:blip r:embed="rId3" cstate="print"/>
          <a:stretch>
            <a:fillRect/>
          </a:stretch>
        </p:blipFill>
        <p:spPr>
          <a:xfrm>
            <a:off x="3276600" y="5531084"/>
            <a:ext cx="2895600" cy="1326916"/>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400" b="1" dirty="0" smtClean="0"/>
              <a:t>BeeGirl.org</a:t>
            </a:r>
            <a:endParaRPr lang="en-US" sz="4400" b="1" dirty="0"/>
          </a:p>
        </p:txBody>
      </p:sp>
      <p:sp>
        <p:nvSpPr>
          <p:cNvPr id="7" name="Text Placeholder 6"/>
          <p:cNvSpPr>
            <a:spLocks noGrp="1"/>
          </p:cNvSpPr>
          <p:nvPr>
            <p:ph type="body" idx="2"/>
          </p:nvPr>
        </p:nvSpPr>
        <p:spPr/>
        <p:txBody>
          <a:bodyPr/>
          <a:lstStyle/>
          <a:p>
            <a:r>
              <a:rPr lang="en-US" sz="2400" dirty="0" smtClean="0"/>
              <a:t>If you get the chance watch This TED talk by Sarah Red-Laird from BeeGirl.org</a:t>
            </a:r>
          </a:p>
          <a:p>
            <a:endParaRPr lang="en-US" sz="2400" dirty="0" smtClean="0"/>
          </a:p>
          <a:p>
            <a:r>
              <a:rPr lang="en-US" sz="2400" dirty="0" smtClean="0"/>
              <a:t>https://www.youtube.com/watch?v=j92LBGHtGlY</a:t>
            </a:r>
            <a:br>
              <a:rPr lang="en-US" sz="2400" dirty="0" smtClean="0"/>
            </a:br>
            <a:r>
              <a:rPr lang="en-US" sz="2400" b="1" dirty="0" smtClean="0"/>
              <a:t>What is killing the honeybees</a:t>
            </a:r>
            <a:r>
              <a:rPr lang="en-US" sz="2400" dirty="0" smtClean="0"/>
              <a:t>?</a:t>
            </a:r>
          </a:p>
          <a:p>
            <a:endParaRPr lang="en-US" dirty="0"/>
          </a:p>
        </p:txBody>
      </p:sp>
      <p:pic>
        <p:nvPicPr>
          <p:cNvPr id="8" name="Content Placeholder 7" descr="BeeGirlLogo.png"/>
          <p:cNvPicPr>
            <a:picLocks noGrp="1" noChangeAspect="1"/>
          </p:cNvPicPr>
          <p:nvPr>
            <p:ph sz="half" idx="1"/>
          </p:nvPr>
        </p:nvPicPr>
        <p:blipFill>
          <a:blip r:embed="rId2" cstate="print"/>
          <a:stretch>
            <a:fillRect/>
          </a:stretch>
        </p:blipFill>
        <p:spPr>
          <a:xfrm>
            <a:off x="4419600" y="1066800"/>
            <a:ext cx="3165475" cy="3165475"/>
          </a:xfr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33400"/>
            <a:ext cx="8229600" cy="685800"/>
          </a:xfrm>
        </p:spPr>
        <p:txBody>
          <a:bodyPr>
            <a:normAutofit/>
          </a:bodyPr>
          <a:lstStyle/>
          <a:p>
            <a:pPr algn="ctr"/>
            <a:r>
              <a:rPr lang="en-US" sz="4000" b="1" dirty="0" smtClean="0">
                <a:solidFill>
                  <a:schemeClr val="accent2">
                    <a:lumMod val="50000"/>
                  </a:schemeClr>
                </a:solidFill>
              </a:rPr>
              <a:t>What Is Causing These Declines?</a:t>
            </a:r>
            <a:endParaRPr lang="en-US" sz="4000" b="1" dirty="0">
              <a:solidFill>
                <a:schemeClr val="accent2">
                  <a:lumMod val="50000"/>
                </a:schemeClr>
              </a:solidFill>
            </a:endParaRPr>
          </a:p>
        </p:txBody>
      </p:sp>
      <p:sp>
        <p:nvSpPr>
          <p:cNvPr id="6" name="Text Placeholder 5"/>
          <p:cNvSpPr>
            <a:spLocks noGrp="1"/>
          </p:cNvSpPr>
          <p:nvPr>
            <p:ph sz="half" idx="2"/>
          </p:nvPr>
        </p:nvSpPr>
        <p:spPr>
          <a:xfrm>
            <a:off x="381000" y="1143000"/>
            <a:ext cx="8382000" cy="1219200"/>
          </a:xfrm>
        </p:spPr>
        <p:txBody>
          <a:bodyPr>
            <a:noAutofit/>
          </a:bodyPr>
          <a:lstStyle/>
          <a:p>
            <a:r>
              <a:rPr lang="en-US" sz="2000" dirty="0" smtClean="0"/>
              <a:t>From </a:t>
            </a:r>
            <a:r>
              <a:rPr lang="en-US" sz="2000" u="sng" dirty="0" smtClean="0">
                <a:hlinkClick r:id="rId2"/>
              </a:rPr>
              <a:t>www.beegirl.org</a:t>
            </a:r>
            <a:r>
              <a:rPr lang="en-US" sz="2000" dirty="0" smtClean="0"/>
              <a:t>   </a:t>
            </a:r>
            <a:r>
              <a:rPr lang="en-US" sz="2000" b="1" dirty="0" smtClean="0"/>
              <a:t>What is killing the honeybees</a:t>
            </a:r>
            <a:r>
              <a:rPr lang="en-US" sz="2000" dirty="0" smtClean="0"/>
              <a:t>?</a:t>
            </a:r>
          </a:p>
          <a:p>
            <a:r>
              <a:rPr lang="en-US" sz="2000" dirty="0" err="1" smtClean="0"/>
              <a:t>Varoa</a:t>
            </a:r>
            <a:r>
              <a:rPr lang="en-US" sz="2000" dirty="0" smtClean="0"/>
              <a:t> mites		Chemical intensive and monoculture agriculture</a:t>
            </a:r>
          </a:p>
          <a:p>
            <a:r>
              <a:rPr lang="en-US" sz="2000" dirty="0" smtClean="0"/>
              <a:t>Climate change	Habitat loss</a:t>
            </a:r>
          </a:p>
        </p:txBody>
      </p:sp>
      <p:pic>
        <p:nvPicPr>
          <p:cNvPr id="8" name="Content Placeholder 7" descr="BeeGirlTEDTalk.tif"/>
          <p:cNvPicPr>
            <a:picLocks noGrp="1" noChangeAspect="1"/>
          </p:cNvPicPr>
          <p:nvPr>
            <p:ph sz="half" idx="1"/>
          </p:nvPr>
        </p:nvPicPr>
        <p:blipFill>
          <a:blip r:embed="rId3" cstate="print"/>
          <a:stretch>
            <a:fillRect/>
          </a:stretch>
        </p:blipFill>
        <p:spPr>
          <a:xfrm>
            <a:off x="719666" y="2438400"/>
            <a:ext cx="7611533" cy="4281488"/>
          </a:xfr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33400"/>
            <a:ext cx="8229600" cy="685800"/>
          </a:xfrm>
        </p:spPr>
        <p:txBody>
          <a:bodyPr>
            <a:normAutofit/>
          </a:bodyPr>
          <a:lstStyle/>
          <a:p>
            <a:pPr algn="ctr"/>
            <a:r>
              <a:rPr lang="en-US" sz="4000" b="1" dirty="0" smtClean="0">
                <a:solidFill>
                  <a:schemeClr val="accent2">
                    <a:lumMod val="50000"/>
                  </a:schemeClr>
                </a:solidFill>
              </a:rPr>
              <a:t>What Is Causing These Declines?</a:t>
            </a:r>
            <a:endParaRPr lang="en-US" sz="4000" b="1" dirty="0">
              <a:solidFill>
                <a:schemeClr val="accent2">
                  <a:lumMod val="50000"/>
                </a:schemeClr>
              </a:solidFill>
            </a:endParaRPr>
          </a:p>
        </p:txBody>
      </p:sp>
      <p:sp>
        <p:nvSpPr>
          <p:cNvPr id="6" name="Text Placeholder 5"/>
          <p:cNvSpPr>
            <a:spLocks noGrp="1"/>
          </p:cNvSpPr>
          <p:nvPr>
            <p:ph sz="half" idx="2"/>
          </p:nvPr>
        </p:nvSpPr>
        <p:spPr>
          <a:xfrm>
            <a:off x="381000" y="1143000"/>
            <a:ext cx="8382000" cy="1219200"/>
          </a:xfrm>
        </p:spPr>
        <p:txBody>
          <a:bodyPr>
            <a:noAutofit/>
          </a:bodyPr>
          <a:lstStyle/>
          <a:p>
            <a:r>
              <a:rPr lang="en-US" sz="2000" dirty="0" smtClean="0"/>
              <a:t>Habitat loss makes all the other factors that much harder for the bees to cope with.  Since 2006 in just North Dakota, South Dakota and Nebraska we have lost 1.5 million acres of honeybee forage as prairies have been converted to corn and soybeans.  Gone in less than 10 years.</a:t>
            </a:r>
          </a:p>
        </p:txBody>
      </p:sp>
      <p:pic>
        <p:nvPicPr>
          <p:cNvPr id="8" name="Content Placeholder 7" descr="BeeGirlTEDTalk.tif"/>
          <p:cNvPicPr>
            <a:picLocks noGrp="1" noChangeAspect="1"/>
          </p:cNvPicPr>
          <p:nvPr>
            <p:ph sz="half" idx="1"/>
          </p:nvPr>
        </p:nvPicPr>
        <p:blipFill>
          <a:blip r:embed="rId2" cstate="print"/>
          <a:stretch>
            <a:fillRect/>
          </a:stretch>
        </p:blipFill>
        <p:spPr>
          <a:xfrm>
            <a:off x="719666" y="2438400"/>
            <a:ext cx="7611533" cy="4281488"/>
          </a:xfr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533400"/>
            <a:ext cx="8077200" cy="704848"/>
          </a:xfrm>
        </p:spPr>
        <p:txBody>
          <a:bodyPr>
            <a:normAutofit/>
          </a:bodyPr>
          <a:lstStyle/>
          <a:p>
            <a:pPr algn="ctr"/>
            <a:r>
              <a:rPr lang="en-US" sz="4000" b="1" dirty="0" smtClean="0">
                <a:solidFill>
                  <a:schemeClr val="accent2">
                    <a:lumMod val="50000"/>
                  </a:schemeClr>
                </a:solidFill>
              </a:rPr>
              <a:t>What Is Causing These Declines?</a:t>
            </a:r>
            <a:endParaRPr lang="en-US" sz="4000" b="1" dirty="0">
              <a:solidFill>
                <a:schemeClr val="accent2">
                  <a:lumMod val="50000"/>
                </a:schemeClr>
              </a:solidFill>
            </a:endParaRPr>
          </a:p>
        </p:txBody>
      </p:sp>
      <p:sp>
        <p:nvSpPr>
          <p:cNvPr id="5" name="Text Placeholder 4"/>
          <p:cNvSpPr>
            <a:spLocks noGrp="1"/>
          </p:cNvSpPr>
          <p:nvPr>
            <p:ph type="body" idx="2"/>
          </p:nvPr>
        </p:nvSpPr>
        <p:spPr>
          <a:xfrm>
            <a:off x="762000" y="3352800"/>
            <a:ext cx="3429000" cy="2286000"/>
          </a:xfrm>
        </p:spPr>
        <p:txBody>
          <a:bodyPr/>
          <a:lstStyle/>
          <a:p>
            <a:r>
              <a:rPr lang="en-US" sz="2000" dirty="0" smtClean="0"/>
              <a:t>Jon Lundgren of Blue Dasher Farm  </a:t>
            </a:r>
            <a:r>
              <a:rPr lang="en-US" sz="2000" dirty="0" smtClean="0">
                <a:hlinkClick r:id="rId2"/>
              </a:rPr>
              <a:t>www.BlueDasher.farm</a:t>
            </a:r>
            <a:endParaRPr lang="en-US" sz="2000" dirty="0" smtClean="0"/>
          </a:p>
          <a:p>
            <a:r>
              <a:rPr lang="en-US" sz="2000" dirty="0" smtClean="0"/>
              <a:t>I listened to Jon talk to a group of beekeepers on an American Beekeeping Federation webinar.</a:t>
            </a:r>
          </a:p>
          <a:p>
            <a:endParaRPr lang="en-US" dirty="0"/>
          </a:p>
        </p:txBody>
      </p:sp>
      <p:sp>
        <p:nvSpPr>
          <p:cNvPr id="6" name="Text Placeholder 5"/>
          <p:cNvSpPr>
            <a:spLocks noGrp="1"/>
          </p:cNvSpPr>
          <p:nvPr>
            <p:ph sz="half" idx="1"/>
          </p:nvPr>
        </p:nvSpPr>
        <p:spPr/>
        <p:txBody>
          <a:bodyPr>
            <a:noAutofit/>
          </a:bodyPr>
          <a:lstStyle/>
          <a:p>
            <a:pPr>
              <a:buNone/>
            </a:pPr>
            <a:endParaRPr lang="en-US" sz="1600" dirty="0" smtClean="0"/>
          </a:p>
          <a:p>
            <a:pPr>
              <a:buNone/>
            </a:pPr>
            <a:endParaRPr lang="en-US" sz="1400" dirty="0" smtClean="0"/>
          </a:p>
        </p:txBody>
      </p:sp>
      <p:pic>
        <p:nvPicPr>
          <p:cNvPr id="9" name="Picture 8" descr="blueDasher2.png"/>
          <p:cNvPicPr>
            <a:picLocks noChangeAspect="1"/>
          </p:cNvPicPr>
          <p:nvPr/>
        </p:nvPicPr>
        <p:blipFill>
          <a:blip r:embed="rId3" cstate="print"/>
          <a:stretch>
            <a:fillRect/>
          </a:stretch>
        </p:blipFill>
        <p:spPr>
          <a:xfrm>
            <a:off x="1905000" y="1600200"/>
            <a:ext cx="5334000" cy="1356895"/>
          </a:xfrm>
          <a:prstGeom prst="rect">
            <a:avLst/>
          </a:prstGeom>
        </p:spPr>
      </p:pic>
      <p:pic>
        <p:nvPicPr>
          <p:cNvPr id="10" name="Picture 9" descr="Lundgren-head-shot-2013-dk.jpg"/>
          <p:cNvPicPr>
            <a:picLocks noChangeAspect="1"/>
          </p:cNvPicPr>
          <p:nvPr/>
        </p:nvPicPr>
        <p:blipFill>
          <a:blip r:embed="rId4" cstate="print"/>
          <a:stretch>
            <a:fillRect/>
          </a:stretch>
        </p:blipFill>
        <p:spPr>
          <a:xfrm>
            <a:off x="6019800" y="3657600"/>
            <a:ext cx="2500541" cy="2703576"/>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533400"/>
            <a:ext cx="8077200" cy="704848"/>
          </a:xfrm>
        </p:spPr>
        <p:txBody>
          <a:bodyPr>
            <a:normAutofit/>
          </a:bodyPr>
          <a:lstStyle/>
          <a:p>
            <a:pPr algn="ctr"/>
            <a:r>
              <a:rPr lang="en-US" sz="4000" b="1" dirty="0" smtClean="0">
                <a:solidFill>
                  <a:schemeClr val="accent2">
                    <a:lumMod val="50000"/>
                  </a:schemeClr>
                </a:solidFill>
              </a:rPr>
              <a:t>What Is Causing These Declines?</a:t>
            </a:r>
            <a:endParaRPr lang="en-US" sz="4000" b="1" dirty="0">
              <a:solidFill>
                <a:schemeClr val="accent2">
                  <a:lumMod val="50000"/>
                </a:schemeClr>
              </a:solidFill>
            </a:endParaRPr>
          </a:p>
        </p:txBody>
      </p:sp>
      <p:sp>
        <p:nvSpPr>
          <p:cNvPr id="5" name="Text Placeholder 4"/>
          <p:cNvSpPr>
            <a:spLocks noGrp="1"/>
          </p:cNvSpPr>
          <p:nvPr>
            <p:ph type="body" idx="2"/>
          </p:nvPr>
        </p:nvSpPr>
        <p:spPr>
          <a:xfrm>
            <a:off x="762000" y="3352800"/>
            <a:ext cx="5029200" cy="3276600"/>
          </a:xfrm>
        </p:spPr>
        <p:txBody>
          <a:bodyPr>
            <a:normAutofit fontScale="92500" lnSpcReduction="20000"/>
          </a:bodyPr>
          <a:lstStyle/>
          <a:p>
            <a:r>
              <a:rPr lang="en-US" sz="2200" dirty="0" smtClean="0"/>
              <a:t>Lundgren said bee declines are not difficult to understand. “Yes, the bees are in crisis, and we need to help them. But what we have is not a bee problem. What we have is a biodiversity problem.”</a:t>
            </a:r>
          </a:p>
          <a:p>
            <a:r>
              <a:rPr lang="en-US" sz="2200" dirty="0" smtClean="0"/>
              <a:t>Specifically a lack of diversity.</a:t>
            </a:r>
          </a:p>
          <a:p>
            <a:r>
              <a:rPr lang="en-US" sz="2200" dirty="0" smtClean="0"/>
              <a:t>Perceptions of Biological Networks: “Our understanding of species networks primarily comes from simplified systems.  But simplified systems ignore the complexity of biological communities and their unforeseen interactions.”</a:t>
            </a:r>
          </a:p>
          <a:p>
            <a:endParaRPr lang="en-US" dirty="0"/>
          </a:p>
        </p:txBody>
      </p:sp>
      <p:sp>
        <p:nvSpPr>
          <p:cNvPr id="6" name="Text Placeholder 5"/>
          <p:cNvSpPr>
            <a:spLocks noGrp="1"/>
          </p:cNvSpPr>
          <p:nvPr>
            <p:ph sz="half" idx="1"/>
          </p:nvPr>
        </p:nvSpPr>
        <p:spPr/>
        <p:txBody>
          <a:bodyPr>
            <a:noAutofit/>
          </a:bodyPr>
          <a:lstStyle/>
          <a:p>
            <a:pPr>
              <a:buNone/>
            </a:pPr>
            <a:endParaRPr lang="en-US" sz="1600" dirty="0" smtClean="0"/>
          </a:p>
          <a:p>
            <a:pPr>
              <a:buNone/>
            </a:pPr>
            <a:endParaRPr lang="en-US" sz="1400" dirty="0" smtClean="0"/>
          </a:p>
        </p:txBody>
      </p:sp>
      <p:pic>
        <p:nvPicPr>
          <p:cNvPr id="9" name="Picture 8" descr="blueDasher2.png"/>
          <p:cNvPicPr>
            <a:picLocks noChangeAspect="1"/>
          </p:cNvPicPr>
          <p:nvPr/>
        </p:nvPicPr>
        <p:blipFill>
          <a:blip r:embed="rId2" cstate="print"/>
          <a:stretch>
            <a:fillRect/>
          </a:stretch>
        </p:blipFill>
        <p:spPr>
          <a:xfrm>
            <a:off x="1905000" y="1600200"/>
            <a:ext cx="5334000" cy="1356895"/>
          </a:xfrm>
          <a:prstGeom prst="rect">
            <a:avLst/>
          </a:prstGeom>
        </p:spPr>
      </p:pic>
      <p:pic>
        <p:nvPicPr>
          <p:cNvPr id="10" name="Picture 9" descr="Lundgren-head-shot-2013-dk.jpg"/>
          <p:cNvPicPr>
            <a:picLocks noChangeAspect="1"/>
          </p:cNvPicPr>
          <p:nvPr/>
        </p:nvPicPr>
        <p:blipFill>
          <a:blip r:embed="rId3" cstate="print"/>
          <a:stretch>
            <a:fillRect/>
          </a:stretch>
        </p:blipFill>
        <p:spPr>
          <a:xfrm>
            <a:off x="6019800" y="3657600"/>
            <a:ext cx="2500541" cy="2703576"/>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33400"/>
            <a:ext cx="8229600" cy="685800"/>
          </a:xfrm>
        </p:spPr>
        <p:txBody>
          <a:bodyPr>
            <a:normAutofit/>
          </a:bodyPr>
          <a:lstStyle/>
          <a:p>
            <a:pPr algn="ctr"/>
            <a:r>
              <a:rPr lang="en-US" sz="4000" b="1" dirty="0" smtClean="0">
                <a:solidFill>
                  <a:schemeClr val="accent2">
                    <a:lumMod val="50000"/>
                  </a:schemeClr>
                </a:solidFill>
              </a:rPr>
              <a:t>Perceptions of Biological Networks</a:t>
            </a:r>
            <a:endParaRPr lang="en-US" sz="4000" b="1" dirty="0">
              <a:solidFill>
                <a:schemeClr val="accent2">
                  <a:lumMod val="50000"/>
                </a:schemeClr>
              </a:solidFill>
            </a:endParaRPr>
          </a:p>
        </p:txBody>
      </p:sp>
      <p:sp>
        <p:nvSpPr>
          <p:cNvPr id="6" name="Text Placeholder 5"/>
          <p:cNvSpPr>
            <a:spLocks noGrp="1"/>
          </p:cNvSpPr>
          <p:nvPr>
            <p:ph sz="half" idx="2"/>
          </p:nvPr>
        </p:nvSpPr>
        <p:spPr>
          <a:xfrm>
            <a:off x="381000" y="1143000"/>
            <a:ext cx="8382000" cy="1905000"/>
          </a:xfrm>
        </p:spPr>
        <p:txBody>
          <a:bodyPr>
            <a:noAutofit/>
          </a:bodyPr>
          <a:lstStyle/>
          <a:p>
            <a:r>
              <a:rPr lang="en-US" sz="1600" dirty="0" smtClean="0"/>
              <a:t>Community Network in Agro-ecosystems</a:t>
            </a:r>
          </a:p>
          <a:p>
            <a:r>
              <a:rPr lang="en-US" sz="1600" dirty="0" smtClean="0"/>
              <a:t>This chart from Blue Dasher Farm represents the insects found in one acre of corn field.</a:t>
            </a:r>
          </a:p>
          <a:p>
            <a:r>
              <a:rPr lang="en-US" sz="1600" dirty="0" smtClean="0"/>
              <a:t>Each number represents one insect.</a:t>
            </a:r>
          </a:p>
          <a:p>
            <a:r>
              <a:rPr lang="en-US" sz="1600" dirty="0" smtClean="0"/>
              <a:t>Each line connects one insect to every other insect that it has a population correlation with.  When the population of one goes up or down the population of the other does also.</a:t>
            </a:r>
          </a:p>
          <a:p>
            <a:r>
              <a:rPr lang="en-US" sz="1600" dirty="0" smtClean="0"/>
              <a:t>I feel this shows how things are interconnected in a way I have never seen before.</a:t>
            </a:r>
          </a:p>
          <a:p>
            <a:pPr>
              <a:buNone/>
            </a:pPr>
            <a:endParaRPr lang="en-US" sz="1400" dirty="0" smtClean="0"/>
          </a:p>
        </p:txBody>
      </p:sp>
      <p:pic>
        <p:nvPicPr>
          <p:cNvPr id="10" name="Content Placeholder 9" descr="BlueDasheFarm.tif"/>
          <p:cNvPicPr>
            <a:picLocks noGrp="1" noChangeAspect="1"/>
          </p:cNvPicPr>
          <p:nvPr>
            <p:ph sz="half" idx="1"/>
          </p:nvPr>
        </p:nvPicPr>
        <p:blipFill>
          <a:blip r:embed="rId2" cstate="print"/>
          <a:stretch>
            <a:fillRect/>
          </a:stretch>
        </p:blipFill>
        <p:spPr>
          <a:xfrm>
            <a:off x="609600" y="2895600"/>
            <a:ext cx="7239000" cy="3858975"/>
          </a:xfr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33400"/>
            <a:ext cx="8229600" cy="685800"/>
          </a:xfrm>
        </p:spPr>
        <p:txBody>
          <a:bodyPr>
            <a:normAutofit/>
          </a:bodyPr>
          <a:lstStyle/>
          <a:p>
            <a:pPr algn="ctr"/>
            <a:r>
              <a:rPr lang="en-US" sz="4000" b="1" dirty="0" smtClean="0">
                <a:solidFill>
                  <a:schemeClr val="accent2">
                    <a:lumMod val="50000"/>
                  </a:schemeClr>
                </a:solidFill>
              </a:rPr>
              <a:t>Perceptions of Biological Networks</a:t>
            </a:r>
            <a:endParaRPr lang="en-US" sz="4000" b="1" dirty="0">
              <a:solidFill>
                <a:schemeClr val="accent2">
                  <a:lumMod val="50000"/>
                </a:schemeClr>
              </a:solidFill>
            </a:endParaRPr>
          </a:p>
        </p:txBody>
      </p:sp>
      <p:sp>
        <p:nvSpPr>
          <p:cNvPr id="6" name="Text Placeholder 5"/>
          <p:cNvSpPr>
            <a:spLocks noGrp="1"/>
          </p:cNvSpPr>
          <p:nvPr>
            <p:ph sz="half" idx="2"/>
          </p:nvPr>
        </p:nvSpPr>
        <p:spPr>
          <a:xfrm>
            <a:off x="381000" y="1143000"/>
            <a:ext cx="8382000" cy="533400"/>
          </a:xfrm>
        </p:spPr>
        <p:txBody>
          <a:bodyPr>
            <a:noAutofit/>
          </a:bodyPr>
          <a:lstStyle/>
          <a:p>
            <a:r>
              <a:rPr lang="en-US" sz="1600" dirty="0" smtClean="0"/>
              <a:t>Imagine how different this would look if we removed just one insect.  Some correlate with so many others that the difference would be huge.</a:t>
            </a:r>
          </a:p>
          <a:p>
            <a:pPr>
              <a:buNone/>
            </a:pPr>
            <a:endParaRPr lang="en-US" sz="1400" dirty="0" smtClean="0"/>
          </a:p>
        </p:txBody>
      </p:sp>
      <p:pic>
        <p:nvPicPr>
          <p:cNvPr id="8" name="Content Placeholder 7" descr="BlueDasheFarmedit.tif"/>
          <p:cNvPicPr>
            <a:picLocks noGrp="1" noChangeAspect="1"/>
          </p:cNvPicPr>
          <p:nvPr>
            <p:ph sz="half" idx="1"/>
          </p:nvPr>
        </p:nvPicPr>
        <p:blipFill>
          <a:blip r:embed="rId2" cstate="print"/>
          <a:stretch>
            <a:fillRect/>
          </a:stretch>
        </p:blipFill>
        <p:spPr>
          <a:xfrm>
            <a:off x="152400" y="1676400"/>
            <a:ext cx="8839200" cy="4712012"/>
          </a:xfr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33400"/>
            <a:ext cx="8229600" cy="667512"/>
          </a:xfrm>
        </p:spPr>
        <p:txBody>
          <a:bodyPr>
            <a:normAutofit/>
          </a:bodyPr>
          <a:lstStyle/>
          <a:p>
            <a:pPr algn="ctr"/>
            <a:r>
              <a:rPr lang="en-US" sz="4000" b="1" dirty="0" smtClean="0">
                <a:solidFill>
                  <a:schemeClr val="accent2">
                    <a:lumMod val="50000"/>
                  </a:schemeClr>
                </a:solidFill>
              </a:rPr>
              <a:t>Why is this so important?</a:t>
            </a:r>
            <a:endParaRPr lang="en-US" sz="4000" b="1" dirty="0">
              <a:solidFill>
                <a:schemeClr val="accent2">
                  <a:lumMod val="50000"/>
                </a:schemeClr>
              </a:solidFill>
            </a:endParaRPr>
          </a:p>
        </p:txBody>
      </p:sp>
      <p:sp>
        <p:nvSpPr>
          <p:cNvPr id="6" name="Text Placeholder 5"/>
          <p:cNvSpPr>
            <a:spLocks noGrp="1"/>
          </p:cNvSpPr>
          <p:nvPr>
            <p:ph idx="1"/>
          </p:nvPr>
        </p:nvSpPr>
        <p:spPr>
          <a:xfrm>
            <a:off x="457200" y="1371600"/>
            <a:ext cx="8229600" cy="5181600"/>
          </a:xfrm>
        </p:spPr>
        <p:txBody>
          <a:bodyPr>
            <a:noAutofit/>
          </a:bodyPr>
          <a:lstStyle/>
          <a:p>
            <a:r>
              <a:rPr lang="en-US" sz="2000" dirty="0" smtClean="0"/>
              <a:t>Approximately </a:t>
            </a:r>
            <a:r>
              <a:rPr lang="en-US" sz="2000" b="1" dirty="0" smtClean="0"/>
              <a:t>one third</a:t>
            </a:r>
            <a:r>
              <a:rPr lang="en-US" sz="2000" dirty="0" smtClean="0"/>
              <a:t> of all the food Americans eat is directly or indirectly derived from honey bee pollination.</a:t>
            </a:r>
          </a:p>
          <a:p>
            <a:r>
              <a:rPr lang="en-US" sz="2000" dirty="0" smtClean="0"/>
              <a:t>Some crops, including blueberries and cherries, are 90-percent dependent on honeybee pollination; </a:t>
            </a:r>
          </a:p>
          <a:p>
            <a:r>
              <a:rPr lang="en-US" sz="2000" dirty="0" smtClean="0"/>
              <a:t>one crop, almonds, depends entirely on the honey bee for pollination at bloom time.</a:t>
            </a:r>
          </a:p>
          <a:p>
            <a:r>
              <a:rPr lang="en-US" sz="2000" dirty="0" smtClean="0"/>
              <a:t>Honey bees contribute over </a:t>
            </a:r>
            <a:r>
              <a:rPr lang="en-US" sz="2000" b="1" dirty="0" smtClean="0"/>
              <a:t>$14 billion</a:t>
            </a:r>
            <a:r>
              <a:rPr lang="en-US" sz="2000" dirty="0" smtClean="0"/>
              <a:t> to the value of U.S. crop production</a:t>
            </a:r>
            <a:r>
              <a:rPr lang="en-US" sz="1850" dirty="0" smtClean="0"/>
              <a:t>.</a:t>
            </a:r>
          </a:p>
          <a:p>
            <a:endParaRPr lang="en-US" sz="2000" dirty="0" smtClean="0"/>
          </a:p>
          <a:p>
            <a:pPr>
              <a:buNone/>
            </a:pPr>
            <a:r>
              <a:rPr lang="en-US" sz="1600" dirty="0" smtClean="0"/>
              <a:t/>
            </a:r>
            <a:br>
              <a:rPr lang="en-US" sz="1600" dirty="0" smtClean="0"/>
            </a:br>
            <a:endParaRPr lang="en-US" sz="1400" dirty="0" smtClean="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33400"/>
            <a:ext cx="8229600" cy="667512"/>
          </a:xfrm>
        </p:spPr>
        <p:txBody>
          <a:bodyPr>
            <a:normAutofit/>
          </a:bodyPr>
          <a:lstStyle/>
          <a:p>
            <a:pPr algn="ctr"/>
            <a:r>
              <a:rPr lang="en-US" sz="4000" b="1" dirty="0" smtClean="0">
                <a:solidFill>
                  <a:schemeClr val="accent2">
                    <a:lumMod val="50000"/>
                  </a:schemeClr>
                </a:solidFill>
              </a:rPr>
              <a:t>Why is this so important?</a:t>
            </a:r>
            <a:endParaRPr lang="en-US" sz="4000" b="1" dirty="0">
              <a:solidFill>
                <a:schemeClr val="accent2">
                  <a:lumMod val="50000"/>
                </a:schemeClr>
              </a:solidFill>
            </a:endParaRPr>
          </a:p>
        </p:txBody>
      </p:sp>
      <p:sp>
        <p:nvSpPr>
          <p:cNvPr id="6" name="Text Placeholder 5"/>
          <p:cNvSpPr>
            <a:spLocks noGrp="1"/>
          </p:cNvSpPr>
          <p:nvPr>
            <p:ph idx="1"/>
          </p:nvPr>
        </p:nvSpPr>
        <p:spPr>
          <a:xfrm>
            <a:off x="457200" y="1371600"/>
            <a:ext cx="8229600" cy="5181600"/>
          </a:xfrm>
        </p:spPr>
        <p:txBody>
          <a:bodyPr>
            <a:noAutofit/>
          </a:bodyPr>
          <a:lstStyle/>
          <a:p>
            <a:r>
              <a:rPr lang="en-US" sz="2000" dirty="0" smtClean="0"/>
              <a:t>The bees have many things working against them and they had a though job to begin with.     </a:t>
            </a:r>
          </a:p>
          <a:p>
            <a:r>
              <a:rPr lang="en-US" sz="2000" dirty="0" smtClean="0"/>
              <a:t>On average, a worker bee in the summer</a:t>
            </a:r>
            <a:r>
              <a:rPr lang="en-US" sz="2000" b="1" dirty="0" smtClean="0"/>
              <a:t> lives six to eight weeks</a:t>
            </a:r>
            <a:r>
              <a:rPr lang="en-US" sz="2000" dirty="0" smtClean="0"/>
              <a:t>.  Their most common cause of death is wearing their wings out.  </a:t>
            </a:r>
          </a:p>
          <a:p>
            <a:r>
              <a:rPr lang="en-US" sz="2000" dirty="0" smtClean="0"/>
              <a:t>During that six to eight-week period, their average honey production is</a:t>
            </a:r>
            <a:r>
              <a:rPr lang="en-US" sz="2000" b="1" dirty="0" smtClean="0"/>
              <a:t> 1/12 of a teaspoon.  </a:t>
            </a:r>
            <a:endParaRPr lang="en-US" sz="2000" dirty="0" smtClean="0"/>
          </a:p>
          <a:p>
            <a:r>
              <a:rPr lang="en-US" sz="2000" dirty="0" smtClean="0"/>
              <a:t>In that short lifetime, they fly the equivalent of </a:t>
            </a:r>
            <a:r>
              <a:rPr lang="en-US" sz="2000" b="1" dirty="0" smtClean="0"/>
              <a:t>1 &amp;1/2 times the circumference</a:t>
            </a:r>
            <a:r>
              <a:rPr lang="en-US" sz="2000" dirty="0" smtClean="0"/>
              <a:t> of the earth (24,901 miles * 1.5 = 37,351 miles).</a:t>
            </a:r>
          </a:p>
          <a:p>
            <a:r>
              <a:rPr lang="en-US" sz="2000" dirty="0" smtClean="0"/>
              <a:t>It takes over </a:t>
            </a:r>
            <a:r>
              <a:rPr lang="en-US" sz="2000" b="1" dirty="0" smtClean="0"/>
              <a:t>750 bees</a:t>
            </a:r>
            <a:r>
              <a:rPr lang="en-US" sz="2000" dirty="0" smtClean="0"/>
              <a:t> to make </a:t>
            </a:r>
            <a:r>
              <a:rPr lang="en-US" sz="2000" b="1" dirty="0" smtClean="0"/>
              <a:t>one pound of honey</a:t>
            </a:r>
            <a:r>
              <a:rPr lang="en-US" sz="2000" dirty="0" smtClean="0"/>
              <a:t>.</a:t>
            </a:r>
          </a:p>
          <a:p>
            <a:r>
              <a:rPr lang="en-US" sz="2000" dirty="0" smtClean="0"/>
              <a:t>The bees need to visit nearly </a:t>
            </a:r>
            <a:r>
              <a:rPr lang="en-US" sz="2000" b="1" dirty="0" smtClean="0"/>
              <a:t>2 million flowers to fill a 1 pound jar</a:t>
            </a:r>
            <a:r>
              <a:rPr lang="en-US" sz="2000" dirty="0" smtClean="0"/>
              <a:t> of honey.</a:t>
            </a:r>
          </a:p>
          <a:p>
            <a:pPr>
              <a:buNone/>
            </a:pPr>
            <a:r>
              <a:rPr lang="en-US" sz="1600" dirty="0" smtClean="0"/>
              <a:t/>
            </a:r>
            <a:br>
              <a:rPr lang="en-US" sz="1600" dirty="0" smtClean="0"/>
            </a:br>
            <a:endParaRPr lang="en-US" sz="1400" dirty="0" smtClean="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4800" y="1295400"/>
            <a:ext cx="8613648" cy="1362456"/>
          </a:xfrm>
        </p:spPr>
        <p:txBody>
          <a:bodyPr>
            <a:normAutofit/>
          </a:bodyPr>
          <a:lstStyle/>
          <a:p>
            <a:pPr algn="ctr"/>
            <a:r>
              <a:rPr lang="en-US" sz="4800" dirty="0" smtClean="0"/>
              <a:t>What Can </a:t>
            </a:r>
            <a:r>
              <a:rPr lang="en-US" sz="4800" dirty="0" err="1" smtClean="0"/>
              <a:t>Gerdeners</a:t>
            </a:r>
            <a:r>
              <a:rPr lang="en-US" sz="4800" dirty="0" smtClean="0"/>
              <a:t> Do to Help</a:t>
            </a:r>
            <a:endParaRPr lang="en-US" dirty="0">
              <a:solidFill>
                <a:schemeClr val="accent2">
                  <a:lumMod val="75000"/>
                </a:schemeClr>
              </a:solidFill>
            </a:endParaRPr>
          </a:p>
        </p:txBody>
      </p:sp>
      <p:sp>
        <p:nvSpPr>
          <p:cNvPr id="6" name="Text Placeholder 5"/>
          <p:cNvSpPr>
            <a:spLocks noGrp="1"/>
          </p:cNvSpPr>
          <p:nvPr>
            <p:ph type="body" idx="1"/>
          </p:nvPr>
        </p:nvSpPr>
        <p:spPr>
          <a:xfrm>
            <a:off x="530352" y="2704664"/>
            <a:ext cx="7772400" cy="3315136"/>
          </a:xfrm>
        </p:spPr>
        <p:txBody>
          <a:bodyPr>
            <a:noAutofit/>
          </a:bodyPr>
          <a:lstStyle/>
          <a:p>
            <a:pPr algn="ctr"/>
            <a:r>
              <a:rPr lang="en-US" sz="17500" dirty="0" smtClean="0">
                <a:solidFill>
                  <a:schemeClr val="tx2">
                    <a:lumMod val="75000"/>
                  </a:schemeClr>
                </a:solidFill>
              </a:rPr>
              <a:t>? ? ?</a:t>
            </a:r>
            <a:endParaRPr lang="en-US" sz="17500" dirty="0">
              <a:solidFill>
                <a:schemeClr val="tx2">
                  <a:lumMod val="75000"/>
                </a:schemeClr>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200" dirty="0" smtClean="0"/>
              <a:t>You can find a copy of this presentation at my web site. LoneOakHoney.com on the Info and FAQ page.</a:t>
            </a:r>
            <a:endParaRPr lang="en-US" sz="3200" dirty="0"/>
          </a:p>
        </p:txBody>
      </p:sp>
      <p:pic>
        <p:nvPicPr>
          <p:cNvPr id="6" name="Content Placeholder 5" descr="InfoAndFAQ.tif"/>
          <p:cNvPicPr>
            <a:picLocks noGrp="1" noChangeAspect="1"/>
          </p:cNvPicPr>
          <p:nvPr>
            <p:ph sz="half" idx="1"/>
          </p:nvPr>
        </p:nvPicPr>
        <p:blipFill>
          <a:blip r:embed="rId2" cstate="print"/>
          <a:stretch>
            <a:fillRect/>
          </a:stretch>
        </p:blipFill>
        <p:spPr>
          <a:xfrm>
            <a:off x="64685" y="1828800"/>
            <a:ext cx="5421715" cy="3103132"/>
          </a:xfrm>
        </p:spPr>
      </p:pic>
      <p:pic>
        <p:nvPicPr>
          <p:cNvPr id="7" name="Content Placeholder 6" descr="infoAnd FAQ2.tif"/>
          <p:cNvPicPr>
            <a:picLocks noGrp="1" noChangeAspect="1"/>
          </p:cNvPicPr>
          <p:nvPr>
            <p:ph sz="half" idx="2"/>
          </p:nvPr>
        </p:nvPicPr>
        <p:blipFill>
          <a:blip r:embed="rId3" cstate="print"/>
          <a:stretch>
            <a:fillRect/>
          </a:stretch>
        </p:blipFill>
        <p:spPr>
          <a:xfrm>
            <a:off x="4114800" y="3352800"/>
            <a:ext cx="4876800" cy="3371615"/>
          </a:xfr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gn="ctr"/>
            <a:r>
              <a:rPr lang="en-US" sz="4000" b="1" dirty="0" smtClean="0"/>
              <a:t>Become a Beekeeper!</a:t>
            </a:r>
            <a:endParaRPr lang="en-US" sz="4000" b="1" dirty="0">
              <a:solidFill>
                <a:schemeClr val="accent2">
                  <a:lumMod val="50000"/>
                </a:schemeClr>
              </a:solidFill>
            </a:endParaRPr>
          </a:p>
        </p:txBody>
      </p:sp>
      <p:sp>
        <p:nvSpPr>
          <p:cNvPr id="6" name="Text Placeholder 5"/>
          <p:cNvSpPr>
            <a:spLocks noGrp="1"/>
          </p:cNvSpPr>
          <p:nvPr>
            <p:ph type="body" idx="2"/>
          </p:nvPr>
        </p:nvSpPr>
        <p:spPr/>
        <p:txBody>
          <a:bodyPr>
            <a:noAutofit/>
          </a:bodyPr>
          <a:lstStyle/>
          <a:p>
            <a:r>
              <a:rPr lang="en-US" sz="2000" dirty="0" smtClean="0"/>
              <a:t>Keeping bees can take as little or as much time as you like.  Honeybees are very self-sufficient once have provided enough space for them to live in</a:t>
            </a:r>
            <a:r>
              <a:rPr lang="en-US" sz="1850" dirty="0" smtClean="0"/>
              <a:t>.</a:t>
            </a:r>
          </a:p>
          <a:p>
            <a:endParaRPr lang="en-US" sz="1850" dirty="0" smtClean="0"/>
          </a:p>
          <a:p>
            <a:r>
              <a:rPr lang="en-US" sz="1800" dirty="0" smtClean="0"/>
              <a:t>It is best to start with a beekeeping class.</a:t>
            </a:r>
          </a:p>
          <a:p>
            <a:endParaRPr lang="en-US" sz="1850" dirty="0" smtClean="0"/>
          </a:p>
          <a:p>
            <a:endParaRPr lang="en-US" sz="1850" dirty="0" smtClean="0"/>
          </a:p>
          <a:p>
            <a:pPr>
              <a:buNone/>
            </a:pPr>
            <a:r>
              <a:rPr lang="en-US" sz="1600" dirty="0" smtClean="0"/>
              <a:t/>
            </a:r>
            <a:br>
              <a:rPr lang="en-US" sz="1600" dirty="0" smtClean="0"/>
            </a:br>
            <a:endParaRPr lang="en-US" sz="1400" dirty="0" smtClean="0"/>
          </a:p>
        </p:txBody>
      </p:sp>
      <p:pic>
        <p:nvPicPr>
          <p:cNvPr id="7" name="Picture Placeholder 6" descr="myhive1.tif"/>
          <p:cNvPicPr>
            <a:picLocks noGrp="1" noChangeAspect="1"/>
          </p:cNvPicPr>
          <p:nvPr>
            <p:ph sz="half" idx="1"/>
          </p:nvPr>
        </p:nvPicPr>
        <p:blipFill>
          <a:blip r:embed="rId2" cstate="print"/>
          <a:stretch>
            <a:fillRect/>
          </a:stretch>
        </p:blipFill>
        <p:spPr>
          <a:xfrm>
            <a:off x="3631564" y="838200"/>
            <a:ext cx="4674235" cy="5842794"/>
          </a:xfr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gn="ctr"/>
            <a:r>
              <a:rPr lang="en-US" sz="4000" b="1" dirty="0" smtClean="0"/>
              <a:t>Become a Beekeeper!</a:t>
            </a:r>
            <a:endParaRPr lang="en-US" sz="4000" b="1" dirty="0">
              <a:solidFill>
                <a:schemeClr val="accent2">
                  <a:lumMod val="50000"/>
                </a:schemeClr>
              </a:solidFill>
            </a:endParaRPr>
          </a:p>
        </p:txBody>
      </p:sp>
      <p:sp>
        <p:nvSpPr>
          <p:cNvPr id="6" name="Text Placeholder 5"/>
          <p:cNvSpPr>
            <a:spLocks noGrp="1"/>
          </p:cNvSpPr>
          <p:nvPr>
            <p:ph type="body" idx="2"/>
          </p:nvPr>
        </p:nvSpPr>
        <p:spPr/>
        <p:txBody>
          <a:bodyPr>
            <a:noAutofit/>
          </a:bodyPr>
          <a:lstStyle/>
          <a:p>
            <a:r>
              <a:rPr lang="en-US" sz="2000" dirty="0" smtClean="0"/>
              <a:t>If Martha Stewart can do it you can do it!</a:t>
            </a:r>
          </a:p>
          <a:p>
            <a:endParaRPr lang="en-US" sz="2000" dirty="0" smtClean="0"/>
          </a:p>
          <a:p>
            <a:r>
              <a:rPr lang="en-US" sz="2000" dirty="0" smtClean="0"/>
              <a:t>But you can not do it within Sioux City </a:t>
            </a:r>
            <a:r>
              <a:rPr lang="en-US" sz="2000" dirty="0" err="1" smtClean="0"/>
              <a:t>city</a:t>
            </a:r>
            <a:r>
              <a:rPr lang="en-US" sz="2000" dirty="0" smtClean="0"/>
              <a:t> limits.  It is not legal to keep bees in Sioux City.</a:t>
            </a:r>
          </a:p>
          <a:p>
            <a:endParaRPr lang="en-US" sz="2000" dirty="0" smtClean="0"/>
          </a:p>
          <a:p>
            <a:endParaRPr lang="en-US" sz="2000" dirty="0" smtClean="0"/>
          </a:p>
          <a:p>
            <a:pPr>
              <a:buNone/>
            </a:pPr>
            <a:r>
              <a:rPr lang="en-US" sz="1600" dirty="0" smtClean="0"/>
              <a:t/>
            </a:r>
            <a:br>
              <a:rPr lang="en-US" sz="1600" dirty="0" smtClean="0"/>
            </a:br>
            <a:endParaRPr lang="en-US" sz="1400" dirty="0" smtClean="0"/>
          </a:p>
        </p:txBody>
      </p:sp>
      <p:pic>
        <p:nvPicPr>
          <p:cNvPr id="7" name="Picture Placeholder 6" descr="myhive1.tif"/>
          <p:cNvPicPr>
            <a:picLocks noGrp="1" noChangeAspect="1"/>
          </p:cNvPicPr>
          <p:nvPr>
            <p:ph sz="half" idx="1"/>
          </p:nvPr>
        </p:nvPicPr>
        <p:blipFill>
          <a:blip r:embed="rId2" cstate="print"/>
          <a:stretch>
            <a:fillRect/>
          </a:stretch>
        </p:blipFill>
        <p:spPr>
          <a:xfrm>
            <a:off x="3631564" y="838200"/>
            <a:ext cx="4674235" cy="5842793"/>
          </a:xfr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514352"/>
            <a:ext cx="8001000" cy="628648"/>
          </a:xfrm>
        </p:spPr>
        <p:txBody>
          <a:bodyPr>
            <a:noAutofit/>
          </a:bodyPr>
          <a:lstStyle/>
          <a:p>
            <a:pPr algn="ctr"/>
            <a:r>
              <a:rPr lang="en-US" sz="4000" b="1" dirty="0" smtClean="0"/>
              <a:t>Become a Beekeeper!</a:t>
            </a:r>
            <a:endParaRPr lang="en-US" sz="4000" b="1" dirty="0">
              <a:solidFill>
                <a:schemeClr val="accent2">
                  <a:lumMod val="50000"/>
                </a:schemeClr>
              </a:solidFill>
            </a:endParaRPr>
          </a:p>
        </p:txBody>
      </p:sp>
      <p:sp>
        <p:nvSpPr>
          <p:cNvPr id="6" name="Text Placeholder 5"/>
          <p:cNvSpPr>
            <a:spLocks noGrp="1"/>
          </p:cNvSpPr>
          <p:nvPr>
            <p:ph type="body" idx="2"/>
          </p:nvPr>
        </p:nvSpPr>
        <p:spPr>
          <a:xfrm>
            <a:off x="609600" y="1066800"/>
            <a:ext cx="7848600" cy="533400"/>
          </a:xfrm>
        </p:spPr>
        <p:txBody>
          <a:bodyPr>
            <a:noAutofit/>
          </a:bodyPr>
          <a:lstStyle/>
          <a:p>
            <a:r>
              <a:rPr lang="en-US" sz="3200" dirty="0" smtClean="0"/>
              <a:t>There is even a beehive at the White House!</a:t>
            </a:r>
          </a:p>
          <a:p>
            <a:pPr>
              <a:buNone/>
            </a:pPr>
            <a:r>
              <a:rPr lang="en-US" sz="1600" dirty="0" smtClean="0"/>
              <a:t/>
            </a:r>
            <a:br>
              <a:rPr lang="en-US" sz="1600" dirty="0" smtClean="0"/>
            </a:br>
            <a:endParaRPr lang="en-US" sz="1400" dirty="0" smtClean="0"/>
          </a:p>
        </p:txBody>
      </p:sp>
      <p:pic>
        <p:nvPicPr>
          <p:cNvPr id="7" name="Picture Placeholder 6" descr="myhive1.tif"/>
          <p:cNvPicPr>
            <a:picLocks noGrp="1" noChangeAspect="1"/>
          </p:cNvPicPr>
          <p:nvPr>
            <p:ph sz="half" idx="1"/>
          </p:nvPr>
        </p:nvPicPr>
        <p:blipFill>
          <a:blip r:embed="rId2" cstate="print"/>
          <a:stretch>
            <a:fillRect/>
          </a:stretch>
        </p:blipFill>
        <p:spPr>
          <a:xfrm>
            <a:off x="762000" y="1600200"/>
            <a:ext cx="7391400" cy="4927599"/>
          </a:xfr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228600"/>
            <a:ext cx="3276600" cy="1219200"/>
          </a:xfrm>
        </p:spPr>
        <p:txBody>
          <a:bodyPr>
            <a:normAutofit fontScale="90000"/>
          </a:bodyPr>
          <a:lstStyle/>
          <a:p>
            <a:r>
              <a:rPr lang="en-US" sz="4000" dirty="0" smtClean="0"/>
              <a:t>Build a Bumble Bee nesting box</a:t>
            </a:r>
          </a:p>
        </p:txBody>
      </p:sp>
      <p:sp>
        <p:nvSpPr>
          <p:cNvPr id="6" name="Text Placeholder 5"/>
          <p:cNvSpPr>
            <a:spLocks noGrp="1"/>
          </p:cNvSpPr>
          <p:nvPr>
            <p:ph type="body" sz="half" idx="2"/>
          </p:nvPr>
        </p:nvSpPr>
        <p:spPr>
          <a:xfrm>
            <a:off x="457200" y="1676400"/>
            <a:ext cx="2514600" cy="3124200"/>
          </a:xfrm>
        </p:spPr>
        <p:txBody>
          <a:bodyPr>
            <a:noAutofit/>
          </a:bodyPr>
          <a:lstStyle/>
          <a:p>
            <a:r>
              <a:rPr lang="en-US" sz="1850" dirty="0" smtClean="0"/>
              <a:t>There are plans online.</a:t>
            </a:r>
          </a:p>
          <a:p>
            <a:endParaRPr lang="en-US" sz="1850" dirty="0" smtClean="0"/>
          </a:p>
          <a:p>
            <a:r>
              <a:rPr lang="en-US" sz="1850" dirty="0" smtClean="0"/>
              <a:t>The University of Nebraska Extension has a good publication: </a:t>
            </a:r>
            <a:r>
              <a:rPr lang="en-US" sz="2000" dirty="0" smtClean="0"/>
              <a:t>Conserving Bumble Bees, Nebraska Extension publication EC1587</a:t>
            </a:r>
          </a:p>
          <a:p>
            <a:r>
              <a:rPr lang="en-US" sz="2000" dirty="0" smtClean="0"/>
              <a:t/>
            </a:r>
            <a:br>
              <a:rPr lang="en-US" sz="2000" dirty="0" smtClean="0"/>
            </a:br>
            <a:endParaRPr lang="en-US" sz="1850" dirty="0" smtClean="0"/>
          </a:p>
          <a:p>
            <a:pPr>
              <a:buNone/>
            </a:pPr>
            <a:r>
              <a:rPr lang="en-US" sz="1600" dirty="0" smtClean="0"/>
              <a:t/>
            </a:r>
            <a:br>
              <a:rPr lang="en-US" sz="1600" dirty="0" smtClean="0"/>
            </a:br>
            <a:endParaRPr lang="en-US" sz="1400" dirty="0" smtClean="0"/>
          </a:p>
        </p:txBody>
      </p:sp>
      <p:pic>
        <p:nvPicPr>
          <p:cNvPr id="7" name="Picture Placeholder 6" descr="myhive1.tif"/>
          <p:cNvPicPr>
            <a:picLocks noGrp="1" noChangeAspect="1"/>
          </p:cNvPicPr>
          <p:nvPr>
            <p:ph type="pic" idx="1"/>
          </p:nvPr>
        </p:nvPicPr>
        <p:blipFill>
          <a:blip r:embed="rId2" cstate="print"/>
          <a:stretch>
            <a:fillRect/>
          </a:stretch>
        </p:blipFill>
        <p:spPr>
          <a:xfrm rot="420000">
            <a:off x="3410316" y="1348194"/>
            <a:ext cx="4846793" cy="3741383"/>
          </a:xfrm>
        </p:spPr>
      </p:pic>
      <p:sp>
        <p:nvSpPr>
          <p:cNvPr id="5" name="TextBox 4"/>
          <p:cNvSpPr txBox="1"/>
          <p:nvPr/>
        </p:nvSpPr>
        <p:spPr>
          <a:xfrm>
            <a:off x="228600" y="5562600"/>
            <a:ext cx="8534400" cy="369332"/>
          </a:xfrm>
          <a:prstGeom prst="rect">
            <a:avLst/>
          </a:prstGeom>
          <a:noFill/>
        </p:spPr>
        <p:txBody>
          <a:bodyPr wrap="square" rtlCol="0">
            <a:spAutoFit/>
          </a:bodyPr>
          <a:lstStyle/>
          <a:p>
            <a:r>
              <a:rPr lang="en-US" u="sng" dirty="0" smtClean="0">
                <a:hlinkClick r:id="rId3"/>
              </a:rPr>
              <a:t>https://marketplace.unl.edu/extension/extpubs/entomology/ec1587.html</a:t>
            </a:r>
            <a:endParaRPr lang="en-US" dirty="0" smtClean="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152400"/>
            <a:ext cx="4114800" cy="1600200"/>
          </a:xfrm>
        </p:spPr>
        <p:txBody>
          <a:bodyPr>
            <a:normAutofit fontScale="90000"/>
          </a:bodyPr>
          <a:lstStyle/>
          <a:p>
            <a:r>
              <a:rPr lang="en-US" sz="4000" dirty="0" smtClean="0"/>
              <a:t>Build a Mason Bee &amp; Leaf Cutter Bee house</a:t>
            </a:r>
          </a:p>
        </p:txBody>
      </p:sp>
      <p:sp>
        <p:nvSpPr>
          <p:cNvPr id="6" name="Text Placeholder 5"/>
          <p:cNvSpPr>
            <a:spLocks noGrp="1"/>
          </p:cNvSpPr>
          <p:nvPr>
            <p:ph type="body" sz="half" idx="2"/>
          </p:nvPr>
        </p:nvSpPr>
        <p:spPr>
          <a:xfrm>
            <a:off x="457200" y="1752600"/>
            <a:ext cx="2514600" cy="3505200"/>
          </a:xfrm>
        </p:spPr>
        <p:txBody>
          <a:bodyPr>
            <a:noAutofit/>
          </a:bodyPr>
          <a:lstStyle/>
          <a:p>
            <a:r>
              <a:rPr lang="en-US" sz="1850" dirty="0" smtClean="0"/>
              <a:t>There are plans online and on my website.</a:t>
            </a:r>
          </a:p>
          <a:p>
            <a:r>
              <a:rPr lang="en-US" sz="1850" dirty="0" smtClean="0"/>
              <a:t>Mason bees and leaf cutter bees don’t make honey but they are more efficient pollinators than honeybees.  Some estimated needs per acre are </a:t>
            </a:r>
            <a:r>
              <a:rPr lang="en-US" sz="2000" dirty="0" smtClean="0"/>
              <a:t>1000-1500 bees, or ~300 nesting females for Blue</a:t>
            </a:r>
            <a:endParaRPr lang="en-US" sz="1850" dirty="0" smtClean="0"/>
          </a:p>
          <a:p>
            <a:endParaRPr lang="en-US" sz="1850" dirty="0" smtClean="0"/>
          </a:p>
          <a:p>
            <a:endParaRPr lang="en-US" sz="1850" dirty="0" smtClean="0"/>
          </a:p>
          <a:p>
            <a:r>
              <a:rPr lang="en-US" sz="2000" dirty="0" smtClean="0"/>
              <a:t/>
            </a:r>
            <a:br>
              <a:rPr lang="en-US" sz="2000" dirty="0" smtClean="0"/>
            </a:br>
            <a:endParaRPr lang="en-US" sz="1850" dirty="0" smtClean="0"/>
          </a:p>
          <a:p>
            <a:pPr>
              <a:buNone/>
            </a:pPr>
            <a:r>
              <a:rPr lang="en-US" sz="1600" dirty="0" smtClean="0"/>
              <a:t/>
            </a:r>
            <a:br>
              <a:rPr lang="en-US" sz="1600" dirty="0" smtClean="0"/>
            </a:br>
            <a:endParaRPr lang="en-US" sz="1400" dirty="0" smtClean="0"/>
          </a:p>
        </p:txBody>
      </p:sp>
      <p:pic>
        <p:nvPicPr>
          <p:cNvPr id="7" name="Picture Placeholder 6" descr="myhive1.tif"/>
          <p:cNvPicPr>
            <a:picLocks noGrp="1" noChangeAspect="1"/>
          </p:cNvPicPr>
          <p:nvPr>
            <p:ph type="pic" idx="1"/>
          </p:nvPr>
        </p:nvPicPr>
        <p:blipFill>
          <a:blip r:embed="rId2" cstate="print"/>
          <a:stretch>
            <a:fillRect/>
          </a:stretch>
        </p:blipFill>
        <p:spPr>
          <a:xfrm rot="420000">
            <a:off x="3265699" y="1208404"/>
            <a:ext cx="5056876" cy="3792656"/>
          </a:xfrm>
        </p:spPr>
      </p:pic>
      <p:sp>
        <p:nvSpPr>
          <p:cNvPr id="8" name="TextBox 7"/>
          <p:cNvSpPr txBox="1"/>
          <p:nvPr/>
        </p:nvSpPr>
        <p:spPr>
          <a:xfrm>
            <a:off x="457200" y="5257800"/>
            <a:ext cx="4724400" cy="923330"/>
          </a:xfrm>
          <a:prstGeom prst="rect">
            <a:avLst/>
          </a:prstGeom>
          <a:noFill/>
        </p:spPr>
        <p:txBody>
          <a:bodyPr wrap="square" rtlCol="0">
            <a:spAutoFit/>
          </a:bodyPr>
          <a:lstStyle/>
          <a:p>
            <a:r>
              <a:rPr lang="en-US" dirty="0" smtClean="0"/>
              <a:t>Orchard Mason bees compared to 2 – 3 honeybee hives  per acre (50,000 or more bees per hive!)</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838200"/>
            <a:ext cx="2743200" cy="2152650"/>
          </a:xfrm>
        </p:spPr>
        <p:txBody>
          <a:bodyPr>
            <a:normAutofit fontScale="90000"/>
          </a:bodyPr>
          <a:lstStyle/>
          <a:p>
            <a:r>
              <a:rPr lang="en-US" sz="4000" b="1" dirty="0" smtClean="0"/>
              <a:t>Build a Mason Bee &amp; Leaf Cutter Bee house</a:t>
            </a:r>
          </a:p>
        </p:txBody>
      </p:sp>
      <p:sp>
        <p:nvSpPr>
          <p:cNvPr id="6" name="Text Placeholder 5"/>
          <p:cNvSpPr>
            <a:spLocks noGrp="1"/>
          </p:cNvSpPr>
          <p:nvPr>
            <p:ph type="body" idx="2"/>
          </p:nvPr>
        </p:nvSpPr>
        <p:spPr>
          <a:xfrm>
            <a:off x="685800" y="2971800"/>
            <a:ext cx="2743200" cy="3505200"/>
          </a:xfrm>
        </p:spPr>
        <p:txBody>
          <a:bodyPr>
            <a:noAutofit/>
          </a:bodyPr>
          <a:lstStyle/>
          <a:p>
            <a:r>
              <a:rPr lang="en-US" sz="2000" dirty="0" smtClean="0"/>
              <a:t>Mason Bees and Leaf Cutter Bees are very good pollinators for gardens.  They tend to stay within 300 feet of there nest site.   For Mason Bees (early spring) you also need to give them access to mud close to the nest site.</a:t>
            </a:r>
            <a:br>
              <a:rPr lang="en-US" sz="2000" dirty="0" smtClean="0"/>
            </a:br>
            <a:endParaRPr lang="en-US" sz="1850" dirty="0" smtClean="0"/>
          </a:p>
          <a:p>
            <a:pPr>
              <a:buNone/>
            </a:pPr>
            <a:r>
              <a:rPr lang="en-US" sz="1600" dirty="0" smtClean="0"/>
              <a:t/>
            </a:r>
            <a:br>
              <a:rPr lang="en-US" sz="1600" dirty="0" smtClean="0"/>
            </a:br>
            <a:endParaRPr lang="en-US" sz="1400" dirty="0" smtClean="0"/>
          </a:p>
        </p:txBody>
      </p:sp>
      <p:pic>
        <p:nvPicPr>
          <p:cNvPr id="7" name="Picture Placeholder 6" descr="myhive1.tif"/>
          <p:cNvPicPr>
            <a:picLocks noGrp="1" noChangeAspect="1"/>
          </p:cNvPicPr>
          <p:nvPr>
            <p:ph sz="half" idx="1"/>
          </p:nvPr>
        </p:nvPicPr>
        <p:blipFill>
          <a:blip r:embed="rId2" cstate="print"/>
          <a:stretch>
            <a:fillRect/>
          </a:stretch>
        </p:blipFill>
        <p:spPr>
          <a:xfrm>
            <a:off x="4648200" y="914400"/>
            <a:ext cx="3708400" cy="5562600"/>
          </a:xfr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704088"/>
            <a:ext cx="8229600" cy="667512"/>
          </a:xfrm>
        </p:spPr>
        <p:txBody>
          <a:bodyPr>
            <a:noAutofit/>
          </a:bodyPr>
          <a:lstStyle/>
          <a:p>
            <a:r>
              <a:rPr lang="en-US" sz="3600" b="1" dirty="0" smtClean="0"/>
              <a:t>Build a Mason Bee &amp; Leaf Cutter Bee house</a:t>
            </a:r>
            <a:endParaRPr lang="en-US" sz="3600" dirty="0"/>
          </a:p>
        </p:txBody>
      </p:sp>
      <p:pic>
        <p:nvPicPr>
          <p:cNvPr id="8" name="Content Placeholder 7" descr="Inside tube.tif"/>
          <p:cNvPicPr>
            <a:picLocks noGrp="1" noChangeAspect="1"/>
          </p:cNvPicPr>
          <p:nvPr>
            <p:ph sz="half" idx="1"/>
          </p:nvPr>
        </p:nvPicPr>
        <p:blipFill>
          <a:blip r:embed="rId2" cstate="print"/>
          <a:stretch>
            <a:fillRect/>
          </a:stretch>
        </p:blipFill>
        <p:spPr>
          <a:xfrm>
            <a:off x="1295400" y="1371600"/>
            <a:ext cx="6324600" cy="993251"/>
          </a:xfrm>
        </p:spPr>
      </p:pic>
      <p:sp>
        <p:nvSpPr>
          <p:cNvPr id="6" name="Content Placeholder 5"/>
          <p:cNvSpPr>
            <a:spLocks noGrp="1"/>
          </p:cNvSpPr>
          <p:nvPr>
            <p:ph sz="half" idx="2"/>
          </p:nvPr>
        </p:nvSpPr>
        <p:spPr>
          <a:xfrm>
            <a:off x="990600" y="2362200"/>
            <a:ext cx="6858000" cy="3124200"/>
          </a:xfrm>
        </p:spPr>
        <p:txBody>
          <a:bodyPr>
            <a:noAutofit/>
          </a:bodyPr>
          <a:lstStyle/>
          <a:p>
            <a:r>
              <a:rPr lang="en-US" sz="2000" dirty="0" smtClean="0"/>
              <a:t>The female bee collects pollen and deposits it in the nesting tube. </a:t>
            </a:r>
          </a:p>
          <a:p>
            <a:r>
              <a:rPr lang="en-US" sz="2000" dirty="0" smtClean="0"/>
              <a:t>When she has packed in enough pollen she tops it off with some nectar and lays an egg on the pile.</a:t>
            </a:r>
          </a:p>
          <a:p>
            <a:r>
              <a:rPr lang="en-US" sz="2000" dirty="0" smtClean="0"/>
              <a:t>Then she seals the compartment with mud (or leaves).</a:t>
            </a:r>
          </a:p>
          <a:p>
            <a:r>
              <a:rPr lang="en-US" sz="2000" dirty="0" smtClean="0"/>
              <a:t>Then she starts the process over in the next compartment.</a:t>
            </a:r>
          </a:p>
          <a:p>
            <a:r>
              <a:rPr lang="en-US" sz="2000" dirty="0" smtClean="0"/>
              <a:t>She continues until the tube is filled to the end.</a:t>
            </a:r>
          </a:p>
          <a:p>
            <a:r>
              <a:rPr lang="en-US" sz="2000" dirty="0" smtClean="0"/>
              <a:t>You can tell when the tube is full by the mud (or leaf) cap on the end</a:t>
            </a:r>
            <a:endParaRPr lang="en-US" sz="2000" dirty="0"/>
          </a:p>
        </p:txBody>
      </p:sp>
      <p:sp>
        <p:nvSpPr>
          <p:cNvPr id="7" name="TextBox 6"/>
          <p:cNvSpPr txBox="1"/>
          <p:nvPr/>
        </p:nvSpPr>
        <p:spPr>
          <a:xfrm>
            <a:off x="457200" y="5486400"/>
            <a:ext cx="8229600" cy="914400"/>
          </a:xfrm>
          <a:prstGeom prst="rect">
            <a:avLst/>
          </a:prstGeom>
          <a:noFill/>
        </p:spPr>
        <p:txBody>
          <a:bodyPr wrap="square" rtlCol="0">
            <a:spAutoFit/>
          </a:bodyPr>
          <a:lstStyle/>
          <a:p>
            <a:r>
              <a:rPr lang="en-US" dirty="0" smtClean="0"/>
              <a:t>-From Managing Alternative Pollinators: A Handbook for Beekeepers, Growers, and Conservationists, SARE Handbook 11, by Eric </a:t>
            </a:r>
            <a:r>
              <a:rPr lang="en-US" dirty="0" err="1" smtClean="0"/>
              <a:t>Mader</a:t>
            </a:r>
            <a:r>
              <a:rPr lang="en-US" dirty="0" smtClean="0"/>
              <a:t>, Marla </a:t>
            </a:r>
            <a:r>
              <a:rPr lang="en-US" dirty="0" err="1" smtClean="0"/>
              <a:t>Spivak</a:t>
            </a:r>
            <a:r>
              <a:rPr lang="en-US" dirty="0" smtClean="0"/>
              <a:t>, and Elaine Evans, and </a:t>
            </a:r>
            <a:r>
              <a:rPr lang="en-US" dirty="0" err="1" smtClean="0"/>
              <a:t>copublished</a:t>
            </a:r>
            <a:r>
              <a:rPr lang="en-US" dirty="0" smtClean="0"/>
              <a:t> by SARE and NRAES</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0" y="685800"/>
            <a:ext cx="5867400" cy="667512"/>
          </a:xfrm>
        </p:spPr>
        <p:txBody>
          <a:bodyPr>
            <a:noAutofit/>
          </a:bodyPr>
          <a:lstStyle/>
          <a:p>
            <a:pPr algn="ctr"/>
            <a:r>
              <a:rPr lang="en-US" sz="4000" b="1" dirty="0" smtClean="0"/>
              <a:t>Lifecycle of a Mason Bee </a:t>
            </a:r>
            <a:endParaRPr lang="en-US" sz="4000" dirty="0"/>
          </a:p>
        </p:txBody>
      </p:sp>
      <p:pic>
        <p:nvPicPr>
          <p:cNvPr id="9" name="Content Placeholder 8" descr="MasonBeeLifcycle.tif"/>
          <p:cNvPicPr>
            <a:picLocks noGrp="1" noChangeAspect="1"/>
          </p:cNvPicPr>
          <p:nvPr>
            <p:ph sz="half" idx="2"/>
          </p:nvPr>
        </p:nvPicPr>
        <p:blipFill>
          <a:blip r:embed="rId2" cstate="print"/>
          <a:stretch>
            <a:fillRect/>
          </a:stretch>
        </p:blipFill>
        <p:spPr>
          <a:xfrm>
            <a:off x="304800" y="1371600"/>
            <a:ext cx="6100282" cy="4160732"/>
          </a:xfrm>
        </p:spPr>
      </p:pic>
      <p:sp>
        <p:nvSpPr>
          <p:cNvPr id="7" name="TextBox 6"/>
          <p:cNvSpPr txBox="1"/>
          <p:nvPr/>
        </p:nvSpPr>
        <p:spPr>
          <a:xfrm>
            <a:off x="457200" y="5486400"/>
            <a:ext cx="8229600" cy="914400"/>
          </a:xfrm>
          <a:prstGeom prst="rect">
            <a:avLst/>
          </a:prstGeom>
          <a:noFill/>
        </p:spPr>
        <p:txBody>
          <a:bodyPr wrap="square" rtlCol="0">
            <a:spAutoFit/>
          </a:bodyPr>
          <a:lstStyle/>
          <a:p>
            <a:r>
              <a:rPr lang="en-US" dirty="0" smtClean="0"/>
              <a:t>-From Managing Alternative Pollinators: A Handbook for Beekeepers, Growers, and Conservationists, SARE Handbook 11, by Eric </a:t>
            </a:r>
            <a:r>
              <a:rPr lang="en-US" dirty="0" err="1" smtClean="0"/>
              <a:t>Mader</a:t>
            </a:r>
            <a:r>
              <a:rPr lang="en-US" dirty="0" smtClean="0"/>
              <a:t>, Marla </a:t>
            </a:r>
            <a:r>
              <a:rPr lang="en-US" dirty="0" err="1" smtClean="0"/>
              <a:t>Spivak</a:t>
            </a:r>
            <a:r>
              <a:rPr lang="en-US" dirty="0" smtClean="0"/>
              <a:t>, and Elaine Evans, and </a:t>
            </a:r>
            <a:r>
              <a:rPr lang="en-US" dirty="0" err="1" smtClean="0"/>
              <a:t>copublished</a:t>
            </a:r>
            <a:r>
              <a:rPr lang="en-US" dirty="0" smtClean="0"/>
              <a:t> by SARE and NRAES</a:t>
            </a:r>
            <a:endParaRPr lang="en-US" dirty="0"/>
          </a:p>
        </p:txBody>
      </p:sp>
      <p:sp>
        <p:nvSpPr>
          <p:cNvPr id="10" name="Content Placeholder 9"/>
          <p:cNvSpPr>
            <a:spLocks noGrp="1"/>
          </p:cNvSpPr>
          <p:nvPr>
            <p:ph sz="half" idx="1"/>
          </p:nvPr>
        </p:nvSpPr>
        <p:spPr>
          <a:xfrm>
            <a:off x="6400800" y="1447800"/>
            <a:ext cx="2590800" cy="4114800"/>
          </a:xfrm>
        </p:spPr>
        <p:txBody>
          <a:bodyPr>
            <a:normAutofit fontScale="92500" lnSpcReduction="20000"/>
          </a:bodyPr>
          <a:lstStyle/>
          <a:p>
            <a:r>
              <a:rPr lang="en-US" dirty="0" smtClean="0"/>
              <a:t>From egg to larva</a:t>
            </a:r>
          </a:p>
          <a:p>
            <a:r>
              <a:rPr lang="en-US" dirty="0" smtClean="0"/>
              <a:t>Cocoon by June</a:t>
            </a:r>
          </a:p>
          <a:p>
            <a:r>
              <a:rPr lang="en-US" dirty="0" smtClean="0"/>
              <a:t>Pupa by July</a:t>
            </a:r>
          </a:p>
          <a:p>
            <a:r>
              <a:rPr lang="en-US" dirty="0" smtClean="0"/>
              <a:t>Dormant adult from September to April</a:t>
            </a:r>
          </a:p>
          <a:p>
            <a:r>
              <a:rPr lang="en-US" dirty="0" smtClean="0"/>
              <a:t>You can move them into an unheated garage in October</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609600"/>
            <a:ext cx="3505200" cy="1619250"/>
          </a:xfrm>
        </p:spPr>
        <p:txBody>
          <a:bodyPr>
            <a:normAutofit fontScale="90000"/>
          </a:bodyPr>
          <a:lstStyle/>
          <a:p>
            <a:r>
              <a:rPr lang="en-US" sz="4000" b="1" dirty="0" smtClean="0"/>
              <a:t>Build a Mason Bee &amp; Leaf Cutter Bee house</a:t>
            </a:r>
          </a:p>
        </p:txBody>
      </p:sp>
      <p:sp>
        <p:nvSpPr>
          <p:cNvPr id="6" name="Text Placeholder 5"/>
          <p:cNvSpPr>
            <a:spLocks noGrp="1"/>
          </p:cNvSpPr>
          <p:nvPr>
            <p:ph type="body" idx="2"/>
          </p:nvPr>
        </p:nvSpPr>
        <p:spPr>
          <a:xfrm>
            <a:off x="609600" y="2209800"/>
            <a:ext cx="2819400" cy="3962400"/>
          </a:xfrm>
        </p:spPr>
        <p:txBody>
          <a:bodyPr>
            <a:noAutofit/>
          </a:bodyPr>
          <a:lstStyle/>
          <a:p>
            <a:r>
              <a:rPr lang="en-US" sz="2000" dirty="0" smtClean="0"/>
              <a:t>This is a free PDF that is a really great source of information on Mason bees, Leaf Cutter bees and Bumble bees.  If you only read one thing on alternative pollinators this should be it.  There is more information here than you will find anywhere else.  You can download it from:</a:t>
            </a:r>
          </a:p>
          <a:p>
            <a:endParaRPr lang="en-US" sz="1850" dirty="0" smtClean="0"/>
          </a:p>
          <a:p>
            <a:endParaRPr lang="en-US" sz="1850" dirty="0" smtClean="0"/>
          </a:p>
          <a:p>
            <a:r>
              <a:rPr lang="en-US" sz="2000" dirty="0" smtClean="0"/>
              <a:t/>
            </a:r>
            <a:br>
              <a:rPr lang="en-US" sz="2000" dirty="0" smtClean="0"/>
            </a:br>
            <a:endParaRPr lang="en-US" sz="1850" dirty="0" smtClean="0"/>
          </a:p>
          <a:p>
            <a:pPr>
              <a:buNone/>
            </a:pPr>
            <a:r>
              <a:rPr lang="en-US" sz="1600" dirty="0" smtClean="0"/>
              <a:t/>
            </a:r>
            <a:br>
              <a:rPr lang="en-US" sz="1600" dirty="0" smtClean="0"/>
            </a:br>
            <a:endParaRPr lang="en-US" sz="1400" dirty="0" smtClean="0"/>
          </a:p>
        </p:txBody>
      </p:sp>
      <p:pic>
        <p:nvPicPr>
          <p:cNvPr id="7" name="Picture Placeholder 6" descr="myhive1.tif"/>
          <p:cNvPicPr>
            <a:picLocks noGrp="1" noChangeAspect="1"/>
          </p:cNvPicPr>
          <p:nvPr>
            <p:ph sz="half" idx="1"/>
          </p:nvPr>
        </p:nvPicPr>
        <p:blipFill>
          <a:blip r:embed="rId2" cstate="print"/>
          <a:stretch>
            <a:fillRect/>
          </a:stretch>
        </p:blipFill>
        <p:spPr>
          <a:xfrm rot="594008">
            <a:off x="4153573" y="536820"/>
            <a:ext cx="4038600" cy="5232809"/>
          </a:xfrm>
        </p:spPr>
      </p:pic>
      <p:sp>
        <p:nvSpPr>
          <p:cNvPr id="5" name="TextBox 4"/>
          <p:cNvSpPr txBox="1"/>
          <p:nvPr/>
        </p:nvSpPr>
        <p:spPr>
          <a:xfrm>
            <a:off x="152400" y="6096000"/>
            <a:ext cx="8062848" cy="369332"/>
          </a:xfrm>
          <a:prstGeom prst="rect">
            <a:avLst/>
          </a:prstGeom>
          <a:noFill/>
        </p:spPr>
        <p:txBody>
          <a:bodyPr wrap="none" rtlCol="0">
            <a:spAutoFit/>
          </a:bodyPr>
          <a:lstStyle/>
          <a:p>
            <a:r>
              <a:rPr lang="en-US" dirty="0" smtClean="0"/>
              <a:t>http://www.sare.org/Learning-Center/Books/Managing-Alternative-Pollinators</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My simple PVC bee nesting house</a:t>
            </a:r>
            <a:endParaRPr lang="en-US" dirty="0"/>
          </a:p>
        </p:txBody>
      </p:sp>
      <p:pic>
        <p:nvPicPr>
          <p:cNvPr id="7" name="Content Placeholder 6" descr="Finished2.tif"/>
          <p:cNvPicPr>
            <a:picLocks noGrp="1" noChangeAspect="1"/>
          </p:cNvPicPr>
          <p:nvPr>
            <p:ph idx="1"/>
          </p:nvPr>
        </p:nvPicPr>
        <p:blipFill>
          <a:blip r:embed="rId2" cstate="print"/>
          <a:stretch>
            <a:fillRect/>
          </a:stretch>
        </p:blipFill>
        <p:spPr>
          <a:xfrm>
            <a:off x="1267592" y="1935163"/>
            <a:ext cx="6608815" cy="4389437"/>
          </a:xfr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416844952.jpg"/>
          <p:cNvPicPr>
            <a:picLocks noChangeAspect="1"/>
          </p:cNvPicPr>
          <p:nvPr/>
        </p:nvPicPr>
        <p:blipFill>
          <a:blip r:embed="rId2" cstate="print"/>
          <a:stretch>
            <a:fillRect/>
          </a:stretch>
        </p:blipFill>
        <p:spPr>
          <a:xfrm>
            <a:off x="457200" y="914400"/>
            <a:ext cx="8153400" cy="1685925"/>
          </a:xfrm>
          <a:prstGeom prst="rect">
            <a:avLst/>
          </a:prstGeom>
        </p:spPr>
      </p:pic>
      <p:sp>
        <p:nvSpPr>
          <p:cNvPr id="2" name="Title 1"/>
          <p:cNvSpPr>
            <a:spLocks noGrp="1"/>
          </p:cNvSpPr>
          <p:nvPr>
            <p:ph type="title" idx="4294967295"/>
          </p:nvPr>
        </p:nvSpPr>
        <p:spPr>
          <a:xfrm>
            <a:off x="838200" y="704850"/>
            <a:ext cx="8305800" cy="133350"/>
          </a:xfrm>
        </p:spPr>
        <p:txBody>
          <a:bodyPr>
            <a:normAutofit fontScale="90000"/>
          </a:bodyPr>
          <a:lstStyle/>
          <a:p>
            <a:r>
              <a:rPr lang="en-US" dirty="0" smtClean="0"/>
              <a:t/>
            </a:r>
            <a:br>
              <a:rPr lang="en-US" dirty="0" smtClean="0"/>
            </a:br>
            <a:endParaRPr lang="en-US" dirty="0"/>
          </a:p>
        </p:txBody>
      </p:sp>
      <p:sp>
        <p:nvSpPr>
          <p:cNvPr id="3" name="Content Placeholder 2"/>
          <p:cNvSpPr>
            <a:spLocks noGrp="1"/>
          </p:cNvSpPr>
          <p:nvPr>
            <p:ph idx="4294967295"/>
          </p:nvPr>
        </p:nvSpPr>
        <p:spPr>
          <a:xfrm>
            <a:off x="457200" y="2971800"/>
            <a:ext cx="8153400" cy="3657600"/>
          </a:xfrm>
        </p:spPr>
        <p:txBody>
          <a:bodyPr>
            <a:normAutofit/>
          </a:bodyPr>
          <a:lstStyle/>
          <a:p>
            <a:r>
              <a:rPr lang="en-US" sz="2400" dirty="0" smtClean="0"/>
              <a:t>This talk is not for beginning beekeepers, it is for gardeners looking for ways to help our declining pollinators.  If you are interested in a beginning beekeepers class the extension office may be offering one later this year.  Contact Carol </a:t>
            </a:r>
            <a:r>
              <a:rPr lang="en-US" sz="2400" dirty="0" err="1" smtClean="0"/>
              <a:t>Larvick</a:t>
            </a:r>
            <a:r>
              <a:rPr lang="en-US" sz="2400" dirty="0" smtClean="0"/>
              <a:t> at </a:t>
            </a:r>
            <a:r>
              <a:rPr lang="en-US" sz="2400" dirty="0" smtClean="0">
                <a:hlinkClick r:id="rId3"/>
              </a:rPr>
              <a:t>clarvick1@unl.edu</a:t>
            </a:r>
            <a:r>
              <a:rPr lang="en-US" sz="2400" dirty="0" smtClean="0"/>
              <a:t> (402)987-2160.</a:t>
            </a:r>
          </a:p>
          <a:p>
            <a:r>
              <a:rPr lang="en-US" sz="2400" dirty="0" smtClean="0"/>
              <a:t>I am a gardener and hobby beekeeper here in Sioux City.  I have been a beekeeper for 7 years.  I currently have 3 beehives and I have 4 more ordered for later this spring.</a:t>
            </a:r>
            <a:endParaRPr lang="en-US" sz="24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704088"/>
            <a:ext cx="8229600" cy="667512"/>
          </a:xfrm>
        </p:spPr>
        <p:txBody>
          <a:bodyPr>
            <a:normAutofit/>
          </a:bodyPr>
          <a:lstStyle/>
          <a:p>
            <a:pPr algn="ctr"/>
            <a:r>
              <a:rPr lang="en-US" sz="4000" dirty="0" smtClean="0"/>
              <a:t>Pesticide, Herbicide and Fungicide use</a:t>
            </a:r>
            <a:endParaRPr lang="en-US" sz="4000" dirty="0"/>
          </a:p>
        </p:txBody>
      </p:sp>
      <p:pic>
        <p:nvPicPr>
          <p:cNvPr id="8" name="Content Placeholder 7" descr="label.jpg"/>
          <p:cNvPicPr>
            <a:picLocks noGrp="1" noChangeAspect="1"/>
          </p:cNvPicPr>
          <p:nvPr>
            <p:ph sz="half" idx="1"/>
          </p:nvPr>
        </p:nvPicPr>
        <p:blipFill>
          <a:blip r:embed="rId2" cstate="print"/>
          <a:stretch>
            <a:fillRect/>
          </a:stretch>
        </p:blipFill>
        <p:spPr>
          <a:xfrm>
            <a:off x="155971" y="2590800"/>
            <a:ext cx="4339829" cy="2893219"/>
          </a:xfrm>
        </p:spPr>
      </p:pic>
      <p:sp>
        <p:nvSpPr>
          <p:cNvPr id="7" name="Content Placeholder 6"/>
          <p:cNvSpPr>
            <a:spLocks noGrp="1"/>
          </p:cNvSpPr>
          <p:nvPr>
            <p:ph sz="half" idx="2"/>
          </p:nvPr>
        </p:nvSpPr>
        <p:spPr/>
        <p:txBody>
          <a:bodyPr>
            <a:normAutofit fontScale="85000" lnSpcReduction="10000"/>
          </a:bodyPr>
          <a:lstStyle/>
          <a:p>
            <a:r>
              <a:rPr lang="en-US" dirty="0" smtClean="0"/>
              <a:t>Seriously consider if you need to spray. Not spraying is always safer.</a:t>
            </a:r>
          </a:p>
          <a:p>
            <a:r>
              <a:rPr lang="en-US" dirty="0" smtClean="0"/>
              <a:t>Even if what you are spraying doesn’t kill pollinators directly it can have </a:t>
            </a:r>
            <a:r>
              <a:rPr lang="en-US" dirty="0" err="1" smtClean="0"/>
              <a:t>sublethal</a:t>
            </a:r>
            <a:r>
              <a:rPr lang="en-US" dirty="0" smtClean="0"/>
              <a:t> effects that are detrimental.</a:t>
            </a:r>
          </a:p>
          <a:p>
            <a:r>
              <a:rPr lang="en-US" dirty="0" smtClean="0"/>
              <a:t>If you must spray read ALL of the label and follow the directions. </a:t>
            </a:r>
          </a:p>
          <a:p>
            <a:r>
              <a:rPr lang="en-US" dirty="0" smtClean="0"/>
              <a:t>These are serious chemicals and you have a responsibility to handle them properly.</a:t>
            </a: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704088"/>
            <a:ext cx="8229600" cy="667512"/>
          </a:xfrm>
        </p:spPr>
        <p:txBody>
          <a:bodyPr>
            <a:normAutofit/>
          </a:bodyPr>
          <a:lstStyle/>
          <a:p>
            <a:pPr algn="ctr"/>
            <a:r>
              <a:rPr lang="en-US" sz="4000" dirty="0" smtClean="0"/>
              <a:t>Pesticide, Herbicide and Fungicide use</a:t>
            </a:r>
            <a:endParaRPr lang="en-US" sz="4000" dirty="0"/>
          </a:p>
        </p:txBody>
      </p:sp>
      <p:pic>
        <p:nvPicPr>
          <p:cNvPr id="8" name="Content Placeholder 7" descr="label.jpg"/>
          <p:cNvPicPr>
            <a:picLocks noGrp="1" noChangeAspect="1"/>
          </p:cNvPicPr>
          <p:nvPr>
            <p:ph sz="half" idx="1"/>
          </p:nvPr>
        </p:nvPicPr>
        <p:blipFill>
          <a:blip r:embed="rId2" cstate="print"/>
          <a:stretch>
            <a:fillRect/>
          </a:stretch>
        </p:blipFill>
        <p:spPr>
          <a:xfrm>
            <a:off x="193475" y="1905000"/>
            <a:ext cx="4530925" cy="4530925"/>
          </a:xfrm>
        </p:spPr>
      </p:pic>
      <p:sp>
        <p:nvSpPr>
          <p:cNvPr id="7" name="Content Placeholder 6"/>
          <p:cNvSpPr>
            <a:spLocks noGrp="1"/>
          </p:cNvSpPr>
          <p:nvPr>
            <p:ph sz="half" idx="2"/>
          </p:nvPr>
        </p:nvSpPr>
        <p:spPr/>
        <p:txBody>
          <a:bodyPr>
            <a:normAutofit fontScale="92500" lnSpcReduction="20000"/>
          </a:bodyPr>
          <a:lstStyle/>
          <a:p>
            <a:r>
              <a:rPr lang="en-US" dirty="0" smtClean="0"/>
              <a:t>Do not spray anything that is blooming!</a:t>
            </a:r>
          </a:p>
          <a:p>
            <a:r>
              <a:rPr lang="en-US" dirty="0" smtClean="0"/>
              <a:t>Spray just before sunset or at night when pollinators are not active.</a:t>
            </a:r>
          </a:p>
          <a:p>
            <a:r>
              <a:rPr lang="en-US" dirty="0" smtClean="0"/>
              <a:t>Spray when temperatures are lower and pollinators are less active.</a:t>
            </a:r>
          </a:p>
          <a:p>
            <a:r>
              <a:rPr lang="en-US" dirty="0" smtClean="0"/>
              <a:t>Avoid spraying bee nesting areas or butterfly host plants.</a:t>
            </a:r>
          </a:p>
          <a:p>
            <a:r>
              <a:rPr lang="en-US" dirty="0" smtClean="0"/>
              <a:t>Use the lowest recommended dose.</a:t>
            </a:r>
          </a:p>
          <a:p>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704088"/>
            <a:ext cx="8229600" cy="667512"/>
          </a:xfrm>
        </p:spPr>
        <p:txBody>
          <a:bodyPr>
            <a:normAutofit/>
          </a:bodyPr>
          <a:lstStyle/>
          <a:p>
            <a:pPr algn="ctr"/>
            <a:r>
              <a:rPr lang="en-US" sz="4000" b="1" dirty="0" smtClean="0"/>
              <a:t>Pesticide, Herbicide and Fungicide use</a:t>
            </a:r>
            <a:endParaRPr lang="en-US" sz="4000" b="1" dirty="0"/>
          </a:p>
        </p:txBody>
      </p:sp>
      <p:pic>
        <p:nvPicPr>
          <p:cNvPr id="8" name="Content Placeholder 7" descr="label.jpg"/>
          <p:cNvPicPr>
            <a:picLocks noGrp="1" noChangeAspect="1"/>
          </p:cNvPicPr>
          <p:nvPr>
            <p:ph sz="half" idx="1"/>
          </p:nvPr>
        </p:nvPicPr>
        <p:blipFill>
          <a:blip r:embed="rId2" cstate="print"/>
          <a:stretch>
            <a:fillRect/>
          </a:stretch>
        </p:blipFill>
        <p:spPr>
          <a:xfrm>
            <a:off x="152400" y="2057400"/>
            <a:ext cx="4530925" cy="3208786"/>
          </a:xfrm>
        </p:spPr>
      </p:pic>
      <p:sp>
        <p:nvSpPr>
          <p:cNvPr id="7" name="Content Placeholder 6"/>
          <p:cNvSpPr>
            <a:spLocks noGrp="1"/>
          </p:cNvSpPr>
          <p:nvPr>
            <p:ph sz="half" idx="2"/>
          </p:nvPr>
        </p:nvSpPr>
        <p:spPr>
          <a:xfrm>
            <a:off x="4724400" y="2209800"/>
            <a:ext cx="4038600" cy="4434840"/>
          </a:xfrm>
        </p:spPr>
        <p:txBody>
          <a:bodyPr>
            <a:normAutofit fontScale="85000" lnSpcReduction="20000"/>
          </a:bodyPr>
          <a:lstStyle/>
          <a:p>
            <a:r>
              <a:rPr lang="en-US" dirty="0" smtClean="0"/>
              <a:t>Use the lowest pressure setting you can.</a:t>
            </a:r>
          </a:p>
          <a:p>
            <a:r>
              <a:rPr lang="en-US" dirty="0" smtClean="0"/>
              <a:t>Even light winds can cause pesticide drift.</a:t>
            </a:r>
          </a:p>
          <a:p>
            <a:r>
              <a:rPr lang="en-US" dirty="0" smtClean="0"/>
              <a:t>Spray when winds are calmer, usually morning or evening hours.  Again just before sunset is better for the pollinators.</a:t>
            </a:r>
          </a:p>
          <a:p>
            <a:r>
              <a:rPr lang="en-US" dirty="0" smtClean="0"/>
              <a:t>Even organic pesticides can harm pollinators. </a:t>
            </a:r>
            <a:r>
              <a:rPr lang="en-US" dirty="0" err="1" smtClean="0"/>
              <a:t>Pyrethrin</a:t>
            </a:r>
            <a:r>
              <a:rPr lang="en-US" dirty="0" smtClean="0"/>
              <a:t>, and </a:t>
            </a:r>
            <a:r>
              <a:rPr lang="en-US" dirty="0" err="1" smtClean="0"/>
              <a:t>spinosad</a:t>
            </a:r>
            <a:r>
              <a:rPr lang="en-US" dirty="0" smtClean="0"/>
              <a:t>, are both common in organic gardening and are broad-spectrum insect killers.</a:t>
            </a:r>
          </a:p>
          <a:p>
            <a:endParaRPr lang="en-US" dirty="0"/>
          </a:p>
        </p:txBody>
      </p:sp>
      <p:sp>
        <p:nvSpPr>
          <p:cNvPr id="6" name="TextBox 5"/>
          <p:cNvSpPr txBox="1"/>
          <p:nvPr/>
        </p:nvSpPr>
        <p:spPr>
          <a:xfrm>
            <a:off x="5105400" y="1600200"/>
            <a:ext cx="2895600" cy="584775"/>
          </a:xfrm>
          <a:prstGeom prst="rect">
            <a:avLst/>
          </a:prstGeom>
          <a:noFill/>
        </p:spPr>
        <p:txBody>
          <a:bodyPr wrap="square" rtlCol="0">
            <a:spAutoFit/>
          </a:bodyPr>
          <a:lstStyle/>
          <a:p>
            <a:r>
              <a:rPr lang="en-US" sz="3200" b="1" dirty="0" smtClean="0">
                <a:solidFill>
                  <a:schemeClr val="accent4">
                    <a:lumMod val="75000"/>
                  </a:schemeClr>
                </a:solidFill>
              </a:rPr>
              <a:t>AVOID DRIFT</a:t>
            </a:r>
            <a:endParaRPr lang="en-US" sz="3200" b="1" dirty="0">
              <a:solidFill>
                <a:schemeClr val="accent4">
                  <a:lumMod val="75000"/>
                </a:schemeClr>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Mow your lawn within a week of spraying.</a:t>
            </a:r>
            <a:endParaRPr lang="en-US" dirty="0"/>
          </a:p>
        </p:txBody>
      </p:sp>
      <p:sp>
        <p:nvSpPr>
          <p:cNvPr id="6" name="Text Placeholder 5"/>
          <p:cNvSpPr>
            <a:spLocks noGrp="1"/>
          </p:cNvSpPr>
          <p:nvPr>
            <p:ph type="body" idx="1"/>
          </p:nvPr>
        </p:nvSpPr>
        <p:spPr>
          <a:xfrm>
            <a:off x="530352" y="2704664"/>
            <a:ext cx="7772400" cy="2095936"/>
          </a:xfrm>
        </p:spPr>
        <p:txBody>
          <a:bodyPr>
            <a:noAutofit/>
          </a:bodyPr>
          <a:lstStyle/>
          <a:p>
            <a:r>
              <a:rPr lang="en-US" sz="2000" dirty="0" smtClean="0"/>
              <a:t>If you are using a white grub insecticide with </a:t>
            </a:r>
            <a:r>
              <a:rPr lang="en-US" sz="2000" dirty="0" err="1" smtClean="0"/>
              <a:t>imidacloprid</a:t>
            </a:r>
            <a:r>
              <a:rPr lang="en-US" sz="2000" dirty="0" smtClean="0"/>
              <a:t>, mow the lawn within a week of the application to minimize exposure to bees visiting clover.</a:t>
            </a:r>
          </a:p>
          <a:p>
            <a:endParaRPr lang="en-US" sz="2000" dirty="0" smtClean="0"/>
          </a:p>
          <a:p>
            <a:endParaRPr lang="en-US" sz="2000" dirty="0" smtClean="0"/>
          </a:p>
          <a:p>
            <a:endParaRPr lang="en-US" sz="2000" dirty="0" smtClean="0"/>
          </a:p>
          <a:p>
            <a:r>
              <a:rPr lang="en-US" sz="1600" dirty="0" smtClean="0"/>
              <a:t>Iowa State University Extension and Outreach “Protecting Bees From Pesticides”</a:t>
            </a:r>
            <a:endParaRPr lang="en-US" sz="16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704088"/>
            <a:ext cx="8229600" cy="667512"/>
          </a:xfrm>
        </p:spPr>
        <p:txBody>
          <a:bodyPr>
            <a:normAutofit/>
          </a:bodyPr>
          <a:lstStyle/>
          <a:p>
            <a:pPr algn="ctr"/>
            <a:r>
              <a:rPr lang="en-US" sz="4000" dirty="0" smtClean="0"/>
              <a:t>Pesticide, Herbicide and Fungicide use</a:t>
            </a:r>
            <a:endParaRPr lang="en-US" sz="4000" dirty="0"/>
          </a:p>
        </p:txBody>
      </p:sp>
      <p:pic>
        <p:nvPicPr>
          <p:cNvPr id="8" name="Content Placeholder 7" descr="label.jpg"/>
          <p:cNvPicPr>
            <a:picLocks noGrp="1" noChangeAspect="1"/>
          </p:cNvPicPr>
          <p:nvPr>
            <p:ph sz="half" idx="1"/>
          </p:nvPr>
        </p:nvPicPr>
        <p:blipFill>
          <a:blip r:embed="rId2" cstate="print"/>
          <a:stretch>
            <a:fillRect/>
          </a:stretch>
        </p:blipFill>
        <p:spPr>
          <a:xfrm>
            <a:off x="193476" y="1905001"/>
            <a:ext cx="4419600" cy="4419600"/>
          </a:xfrm>
        </p:spPr>
      </p:pic>
      <p:sp>
        <p:nvSpPr>
          <p:cNvPr id="7" name="Content Placeholder 6"/>
          <p:cNvSpPr>
            <a:spLocks noGrp="1"/>
          </p:cNvSpPr>
          <p:nvPr>
            <p:ph sz="half" idx="2"/>
          </p:nvPr>
        </p:nvSpPr>
        <p:spPr>
          <a:xfrm>
            <a:off x="4648200" y="1920085"/>
            <a:ext cx="4114800" cy="4434840"/>
          </a:xfrm>
        </p:spPr>
        <p:txBody>
          <a:bodyPr>
            <a:normAutofit fontScale="92500" lnSpcReduction="10000"/>
          </a:bodyPr>
          <a:lstStyle/>
          <a:p>
            <a:r>
              <a:rPr lang="en-US" dirty="0" smtClean="0"/>
              <a:t>Do you really need to spray all the dandelions?</a:t>
            </a:r>
          </a:p>
          <a:p>
            <a:r>
              <a:rPr lang="en-US" dirty="0" smtClean="0"/>
              <a:t>Dandelions are one of the earliest sources of pollen and nectar.</a:t>
            </a:r>
          </a:p>
          <a:p>
            <a:r>
              <a:rPr lang="en-US" dirty="0" smtClean="0"/>
              <a:t>For honeybees, dandelion pollen is just one amino acid from the perfect food.</a:t>
            </a:r>
          </a:p>
          <a:p>
            <a:r>
              <a:rPr lang="en-US" dirty="0" smtClean="0"/>
              <a:t>Do you really need to spray all the clover in your lawn?</a:t>
            </a:r>
          </a:p>
          <a:p>
            <a:r>
              <a:rPr lang="en-US" dirty="0" smtClean="0"/>
              <a:t>Dutch White Clover is an excellent nectar source.</a:t>
            </a:r>
          </a:p>
          <a:p>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33400" y="990600"/>
            <a:ext cx="7772400" cy="664464"/>
          </a:xfrm>
        </p:spPr>
        <p:txBody>
          <a:bodyPr/>
          <a:lstStyle/>
          <a:p>
            <a:r>
              <a:rPr lang="en-US" sz="4000" dirty="0" smtClean="0"/>
              <a:t>Can Gardeners Save The Pollinators?</a:t>
            </a:r>
            <a:endParaRPr lang="en-US" sz="4000" dirty="0"/>
          </a:p>
        </p:txBody>
      </p:sp>
      <p:sp>
        <p:nvSpPr>
          <p:cNvPr id="6" name="Text Placeholder 5"/>
          <p:cNvSpPr>
            <a:spLocks noGrp="1"/>
          </p:cNvSpPr>
          <p:nvPr>
            <p:ph type="body" idx="1"/>
          </p:nvPr>
        </p:nvSpPr>
        <p:spPr>
          <a:xfrm>
            <a:off x="533400" y="2133600"/>
            <a:ext cx="7772400" cy="4038600"/>
          </a:xfrm>
        </p:spPr>
        <p:txBody>
          <a:bodyPr>
            <a:normAutofit lnSpcReduction="10000"/>
          </a:bodyPr>
          <a:lstStyle/>
          <a:p>
            <a:r>
              <a:rPr lang="en-US" dirty="0" smtClean="0"/>
              <a:t>With so many of the problems pollinators face coming from habitat loss and lack of diversity who is in a better position to help than home gardeners are?  </a:t>
            </a:r>
          </a:p>
          <a:p>
            <a:r>
              <a:rPr lang="en-US" dirty="0" smtClean="0"/>
              <a:t>Farmers may control more land than gardeners do but that land needs to produce a profit and feed a nation.  </a:t>
            </a:r>
          </a:p>
          <a:p>
            <a:r>
              <a:rPr lang="en-US" dirty="0" smtClean="0"/>
              <a:t>You do not have those same restraints in your back yard.  You can grow anything you want in your back yard.</a:t>
            </a:r>
          </a:p>
          <a:p>
            <a:r>
              <a:rPr lang="en-US" dirty="0" smtClean="0"/>
              <a:t>If you want to take out all your grass and replace it with wildflowers you can.</a:t>
            </a:r>
          </a:p>
          <a:p>
            <a:r>
              <a:rPr lang="en-US" dirty="0" smtClean="0"/>
              <a:t>If you want to stop spraying your yard and let all the dandelions and clover grow you can.  (Really, just ask my neighbors!)  </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b="1" dirty="0" smtClean="0"/>
              <a:t>What Should you Plant?</a:t>
            </a:r>
            <a:endParaRPr lang="en-US" sz="4000" b="1" dirty="0"/>
          </a:p>
        </p:txBody>
      </p:sp>
      <p:sp>
        <p:nvSpPr>
          <p:cNvPr id="5" name="Text Placeholder 4"/>
          <p:cNvSpPr>
            <a:spLocks noGrp="1"/>
          </p:cNvSpPr>
          <p:nvPr>
            <p:ph type="body" idx="2"/>
          </p:nvPr>
        </p:nvSpPr>
        <p:spPr>
          <a:xfrm>
            <a:off x="685800" y="1905000"/>
            <a:ext cx="2743200" cy="4267200"/>
          </a:xfrm>
        </p:spPr>
        <p:txBody>
          <a:bodyPr>
            <a:normAutofit/>
          </a:bodyPr>
          <a:lstStyle/>
          <a:p>
            <a:r>
              <a:rPr lang="en-US" sz="2000" dirty="0" smtClean="0"/>
              <a:t>Plant wildflowers.  There are programs available you can participate in.</a:t>
            </a:r>
          </a:p>
          <a:p>
            <a:r>
              <a:rPr lang="en-US" sz="2000" dirty="0" smtClean="0"/>
              <a:t>I have free wildflower seeds you can take home.  They came from the </a:t>
            </a:r>
            <a:r>
              <a:rPr lang="en-US" sz="2000" dirty="0" err="1" smtClean="0"/>
              <a:t>Papio</a:t>
            </a:r>
            <a:r>
              <a:rPr lang="en-US" sz="2000" dirty="0" smtClean="0"/>
              <a:t>-Missouri River Natural Resources District (</a:t>
            </a:r>
            <a:r>
              <a:rPr lang="en-US" sz="2000" dirty="0" smtClean="0">
                <a:hlinkClick r:id="rId2"/>
              </a:rPr>
              <a:t>www.papionrd.org</a:t>
            </a:r>
            <a:r>
              <a:rPr lang="en-US" sz="2000" dirty="0" smtClean="0"/>
              <a:t>)</a:t>
            </a:r>
          </a:p>
          <a:p>
            <a:r>
              <a:rPr lang="en-US" sz="2000" dirty="0" smtClean="0"/>
              <a:t>These are a Bee Friendly wildflower mix</a:t>
            </a:r>
            <a:endParaRPr lang="en-US" sz="2000" dirty="0"/>
          </a:p>
        </p:txBody>
      </p:sp>
      <p:pic>
        <p:nvPicPr>
          <p:cNvPr id="9" name="Content Placeholder 8" descr="Garden_OR_MS-XS.jpg"/>
          <p:cNvPicPr>
            <a:picLocks noGrp="1" noChangeAspect="1"/>
          </p:cNvPicPr>
          <p:nvPr>
            <p:ph sz="half" idx="1"/>
          </p:nvPr>
        </p:nvPicPr>
        <p:blipFill>
          <a:blip r:embed="rId3" cstate="print"/>
          <a:stretch>
            <a:fillRect/>
          </a:stretch>
        </p:blipFill>
        <p:spPr>
          <a:xfrm>
            <a:off x="4147623" y="770560"/>
            <a:ext cx="4014185" cy="5706440"/>
          </a:xfr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95400" y="304800"/>
            <a:ext cx="6172200" cy="457200"/>
          </a:xfrm>
        </p:spPr>
        <p:txBody>
          <a:bodyPr/>
          <a:lstStyle/>
          <a:p>
            <a:pPr algn="ctr"/>
            <a:r>
              <a:rPr lang="en-US" sz="4000" b="1" dirty="0" smtClean="0"/>
              <a:t>Plant Wildflowers!</a:t>
            </a:r>
            <a:endParaRPr lang="en-US" sz="4000" b="1" dirty="0"/>
          </a:p>
        </p:txBody>
      </p:sp>
      <p:sp>
        <p:nvSpPr>
          <p:cNvPr id="5" name="Text Placeholder 4"/>
          <p:cNvSpPr>
            <a:spLocks noGrp="1"/>
          </p:cNvSpPr>
          <p:nvPr>
            <p:ph type="body" idx="2"/>
          </p:nvPr>
        </p:nvSpPr>
        <p:spPr>
          <a:xfrm>
            <a:off x="1371600" y="838200"/>
            <a:ext cx="6400800" cy="381000"/>
          </a:xfrm>
        </p:spPr>
        <p:txBody>
          <a:bodyPr>
            <a:normAutofit lnSpcReduction="10000"/>
          </a:bodyPr>
          <a:lstStyle/>
          <a:p>
            <a:pPr algn="ctr"/>
            <a:r>
              <a:rPr lang="en-US" sz="2000" dirty="0" smtClean="0"/>
              <a:t>Who wouldn’t love to have this in their backyard?</a:t>
            </a:r>
            <a:endParaRPr lang="en-US" sz="2000" dirty="0"/>
          </a:p>
        </p:txBody>
      </p:sp>
      <p:pic>
        <p:nvPicPr>
          <p:cNvPr id="9" name="Content Placeholder 8" descr="Garden_OR_MS-XS.jpg"/>
          <p:cNvPicPr>
            <a:picLocks noGrp="1" noChangeAspect="1"/>
          </p:cNvPicPr>
          <p:nvPr>
            <p:ph sz="half" idx="1"/>
          </p:nvPr>
        </p:nvPicPr>
        <p:blipFill>
          <a:blip r:embed="rId2" cstate="print"/>
          <a:stretch>
            <a:fillRect/>
          </a:stretch>
        </p:blipFill>
        <p:spPr>
          <a:xfrm>
            <a:off x="907720" y="1295400"/>
            <a:ext cx="7442389" cy="5379971"/>
          </a:xfr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704088"/>
            <a:ext cx="8229600" cy="743712"/>
          </a:xfrm>
        </p:spPr>
        <p:txBody>
          <a:bodyPr>
            <a:normAutofit fontScale="90000"/>
          </a:bodyPr>
          <a:lstStyle/>
          <a:p>
            <a:pPr algn="ctr"/>
            <a:r>
              <a:rPr lang="en-US" b="1" dirty="0" smtClean="0"/>
              <a:t>Planting for honeybees</a:t>
            </a:r>
            <a:endParaRPr lang="en-US" b="1" dirty="0"/>
          </a:p>
        </p:txBody>
      </p:sp>
      <p:sp>
        <p:nvSpPr>
          <p:cNvPr id="6" name="Content Placeholder 5"/>
          <p:cNvSpPr>
            <a:spLocks noGrp="1"/>
          </p:cNvSpPr>
          <p:nvPr>
            <p:ph idx="1"/>
          </p:nvPr>
        </p:nvSpPr>
        <p:spPr>
          <a:xfrm>
            <a:off x="457200" y="1600200"/>
            <a:ext cx="8229600" cy="4389120"/>
          </a:xfrm>
        </p:spPr>
        <p:txBody>
          <a:bodyPr>
            <a:normAutofit fontScale="92500" lnSpcReduction="10000"/>
          </a:bodyPr>
          <a:lstStyle/>
          <a:p>
            <a:r>
              <a:rPr lang="en-US" dirty="0" smtClean="0"/>
              <a:t>Honeybees make most of their honey during what we call the main nectar flow.  Around here it starts in early to mid June.  If we are lucky it last a little over two weeks.</a:t>
            </a:r>
          </a:p>
          <a:p>
            <a:r>
              <a:rPr lang="en-US" dirty="0" smtClean="0"/>
              <a:t>At this time most of the nectar is coming from clover.  White clover, yellow clover and the stuff in your lawn, Dutch White Clover.</a:t>
            </a:r>
          </a:p>
          <a:p>
            <a:r>
              <a:rPr lang="en-US" dirty="0" smtClean="0"/>
              <a:t>If you do not have any clover around you definitely can plant some.  The yellow and white clover get fairly tall (3 feet or more) so it will take some space.</a:t>
            </a:r>
          </a:p>
          <a:p>
            <a:r>
              <a:rPr lang="en-US" dirty="0" smtClean="0"/>
              <a:t>There are a lot of plants that bloom at the same time as clover.  So when the bees really need help is all the time outside of the middle of June.</a:t>
            </a:r>
          </a:p>
          <a:p>
            <a:endParaRPr lang="en-US" dirty="0" smtClean="0"/>
          </a:p>
          <a:p>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704088"/>
            <a:ext cx="8229600" cy="743712"/>
          </a:xfrm>
        </p:spPr>
        <p:txBody>
          <a:bodyPr>
            <a:normAutofit fontScale="90000"/>
          </a:bodyPr>
          <a:lstStyle/>
          <a:p>
            <a:pPr algn="ctr"/>
            <a:r>
              <a:rPr lang="en-US" b="1" dirty="0" smtClean="0"/>
              <a:t>Planting for honeybees</a:t>
            </a:r>
            <a:endParaRPr lang="en-US" b="1" dirty="0"/>
          </a:p>
        </p:txBody>
      </p:sp>
      <p:sp>
        <p:nvSpPr>
          <p:cNvPr id="6" name="Content Placeholder 5"/>
          <p:cNvSpPr>
            <a:spLocks noGrp="1"/>
          </p:cNvSpPr>
          <p:nvPr>
            <p:ph idx="1"/>
          </p:nvPr>
        </p:nvSpPr>
        <p:spPr>
          <a:xfrm>
            <a:off x="457200" y="1600200"/>
            <a:ext cx="8229600" cy="4389120"/>
          </a:xfrm>
        </p:spPr>
        <p:txBody>
          <a:bodyPr/>
          <a:lstStyle/>
          <a:p>
            <a:r>
              <a:rPr lang="en-US" dirty="0" smtClean="0"/>
              <a:t>In the early spring you can let some dandelions grow.</a:t>
            </a:r>
          </a:p>
          <a:p>
            <a:r>
              <a:rPr lang="en-US" dirty="0" smtClean="0"/>
              <a:t>If you do not have fruit trees you could plant some.  Apple, cherry, peach, plum.  Chokecherry and </a:t>
            </a:r>
            <a:r>
              <a:rPr lang="en-US" dirty="0" err="1" smtClean="0"/>
              <a:t>Aronia</a:t>
            </a:r>
            <a:r>
              <a:rPr lang="en-US" dirty="0" smtClean="0"/>
              <a:t> berry bloom a little later so that helps extend the spring bloom.</a:t>
            </a:r>
          </a:p>
          <a:p>
            <a:r>
              <a:rPr lang="en-US" dirty="0" smtClean="0"/>
              <a:t>Most areas have some dandelions and a few fruit trees and therefore the spring is well covered.  But there simply are not as many fall nectar producing plants so chances are most areas could use more plants that bloom in the fall. </a:t>
            </a:r>
          </a:p>
          <a:p>
            <a:endParaRPr lang="en-US" dirty="0" smtClean="0"/>
          </a:p>
          <a:p>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09600" y="76200"/>
            <a:ext cx="2212848" cy="1582621"/>
          </a:xfrm>
        </p:spPr>
        <p:txBody>
          <a:bodyPr>
            <a:normAutofit/>
          </a:bodyPr>
          <a:lstStyle/>
          <a:p>
            <a:r>
              <a:rPr lang="en-US" sz="3200" dirty="0" smtClean="0">
                <a:solidFill>
                  <a:schemeClr val="accent2">
                    <a:lumMod val="50000"/>
                  </a:schemeClr>
                </a:solidFill>
              </a:rPr>
              <a:t>Declining pollinator populations</a:t>
            </a:r>
            <a:endParaRPr lang="en-US" sz="3200" dirty="0">
              <a:solidFill>
                <a:schemeClr val="accent2">
                  <a:lumMod val="50000"/>
                </a:schemeClr>
              </a:solidFill>
            </a:endParaRPr>
          </a:p>
        </p:txBody>
      </p:sp>
      <p:sp>
        <p:nvSpPr>
          <p:cNvPr id="3" name="Content Placeholder 2"/>
          <p:cNvSpPr>
            <a:spLocks noGrp="1"/>
          </p:cNvSpPr>
          <p:nvPr>
            <p:ph type="body" sz="half" idx="2"/>
          </p:nvPr>
        </p:nvSpPr>
        <p:spPr>
          <a:xfrm>
            <a:off x="304800" y="1524000"/>
            <a:ext cx="2743200" cy="5105400"/>
          </a:xfrm>
        </p:spPr>
        <p:txBody>
          <a:bodyPr>
            <a:noAutofit/>
          </a:bodyPr>
          <a:lstStyle/>
          <a:p>
            <a:r>
              <a:rPr lang="en-US" sz="1450" dirty="0" smtClean="0"/>
              <a:t>Most of you are probably aware that our pollinators, our honey bees, butterflies, bumblebees &amp; solitary bees are in decline.  This decline first started attracting media attention when honeybees started disappearing in large quantities back in 2006. Researchers call the mass disappearance Colony Collapse Disorder (CCD), &amp; they estimate that nearly one-third of all honey bee colonies in the country have vanished.  They have been looking for a cause for almost 10 years, but it is still unknown.  It is becoming more and more evident that our honeybees and other pollinators are being stressed by many factors, many of which come from traditional beekeeping and traditional agriculture.  </a:t>
            </a:r>
            <a:endParaRPr lang="en-US" sz="1450" dirty="0"/>
          </a:p>
        </p:txBody>
      </p:sp>
      <p:pic>
        <p:nvPicPr>
          <p:cNvPr id="13" name="Picture Placeholder 12" descr="CollonyLoss.tif"/>
          <p:cNvPicPr>
            <a:picLocks noGrp="1" noChangeAspect="1"/>
          </p:cNvPicPr>
          <p:nvPr>
            <p:ph type="pic" idx="1"/>
          </p:nvPr>
        </p:nvPicPr>
        <p:blipFill>
          <a:blip r:embed="rId2" cstate="print"/>
          <a:srcRect l="132" r="132"/>
          <a:stretch>
            <a:fillRect/>
          </a:stretch>
        </p:blipFill>
        <p:spPr>
          <a:xfrm>
            <a:off x="3032951" y="533401"/>
            <a:ext cx="5913357" cy="5486399"/>
          </a:xfr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704088"/>
            <a:ext cx="8229600" cy="743712"/>
          </a:xfrm>
        </p:spPr>
        <p:txBody>
          <a:bodyPr>
            <a:normAutofit fontScale="90000"/>
          </a:bodyPr>
          <a:lstStyle/>
          <a:p>
            <a:pPr algn="ctr"/>
            <a:r>
              <a:rPr lang="en-US" b="1" dirty="0" smtClean="0"/>
              <a:t>Fall Planting for honeybees</a:t>
            </a:r>
            <a:endParaRPr lang="en-US" b="1" dirty="0"/>
          </a:p>
        </p:txBody>
      </p:sp>
      <p:sp>
        <p:nvSpPr>
          <p:cNvPr id="6" name="Content Placeholder 5"/>
          <p:cNvSpPr>
            <a:spLocks noGrp="1"/>
          </p:cNvSpPr>
          <p:nvPr>
            <p:ph idx="1"/>
          </p:nvPr>
        </p:nvSpPr>
        <p:spPr>
          <a:xfrm>
            <a:off x="457200" y="1600200"/>
            <a:ext cx="8229600" cy="4389120"/>
          </a:xfrm>
        </p:spPr>
        <p:txBody>
          <a:bodyPr/>
          <a:lstStyle/>
          <a:p>
            <a:r>
              <a:rPr lang="en-US" dirty="0" smtClean="0"/>
              <a:t>Fall is the honeybees last chance to store enough honey to make it through the winter.  Around here fall is when there is the least variety of plants producing nectar. So fall plants are where you can help the most.</a:t>
            </a:r>
          </a:p>
          <a:p>
            <a:endParaRPr lang="en-US" dirty="0" smtClean="0"/>
          </a:p>
          <a:p>
            <a:endParaRPr lang="en-US" dirty="0" smtClean="0"/>
          </a:p>
          <a:p>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28600"/>
            <a:ext cx="8229600" cy="819912"/>
          </a:xfrm>
        </p:spPr>
        <p:txBody>
          <a:bodyPr>
            <a:normAutofit/>
          </a:bodyPr>
          <a:lstStyle/>
          <a:p>
            <a:pPr algn="ctr"/>
            <a:r>
              <a:rPr lang="en-US" b="1" dirty="0" smtClean="0"/>
              <a:t>Fall Planting for honeybees</a:t>
            </a:r>
            <a:endParaRPr lang="en-US" b="1" dirty="0"/>
          </a:p>
        </p:txBody>
      </p:sp>
      <p:sp>
        <p:nvSpPr>
          <p:cNvPr id="4" name="Text Placeholder 3"/>
          <p:cNvSpPr>
            <a:spLocks noGrp="1"/>
          </p:cNvSpPr>
          <p:nvPr>
            <p:ph type="body" idx="1"/>
          </p:nvPr>
        </p:nvSpPr>
        <p:spPr>
          <a:xfrm>
            <a:off x="381000" y="1219200"/>
            <a:ext cx="4116388" cy="1752600"/>
          </a:xfrm>
        </p:spPr>
        <p:txBody>
          <a:bodyPr/>
          <a:lstStyle/>
          <a:p>
            <a:r>
              <a:rPr lang="en-US" sz="2000" dirty="0" smtClean="0"/>
              <a:t>New England aster. </a:t>
            </a:r>
            <a:endParaRPr lang="en-US" sz="2000" dirty="0" smtClean="0"/>
          </a:p>
          <a:p>
            <a:r>
              <a:rPr lang="en-US" sz="1900" b="0" dirty="0" smtClean="0"/>
              <a:t>Prefers </a:t>
            </a:r>
            <a:r>
              <a:rPr lang="en-US" sz="1900" b="0" dirty="0" smtClean="0"/>
              <a:t>full to partial sun</a:t>
            </a:r>
            <a:r>
              <a:rPr lang="en-US" sz="1900" b="0" dirty="0" smtClean="0"/>
              <a:t>.  Zone </a:t>
            </a:r>
            <a:r>
              <a:rPr lang="en-US" sz="1900" b="0" dirty="0" smtClean="0"/>
              <a:t>4 to 8. Requires well drained soil</a:t>
            </a:r>
            <a:r>
              <a:rPr lang="en-US" sz="1900" b="0" dirty="0" smtClean="0"/>
              <a:t>.</a:t>
            </a:r>
            <a:r>
              <a:rPr lang="en-US" sz="1900" dirty="0" smtClean="0"/>
              <a:t/>
            </a:r>
            <a:br>
              <a:rPr lang="en-US" sz="1900" dirty="0" smtClean="0"/>
            </a:br>
            <a:r>
              <a:rPr lang="en-US" sz="1900" dirty="0" smtClean="0"/>
              <a:t> </a:t>
            </a:r>
            <a:r>
              <a:rPr lang="en-US" sz="1900" b="0" dirty="0" smtClean="0"/>
              <a:t>large </a:t>
            </a:r>
            <a:r>
              <a:rPr lang="en-US" sz="1900" b="0" dirty="0" smtClean="0"/>
              <a:t>and showy, growing to 6 or more feet. (mine are only 3ft)</a:t>
            </a:r>
            <a:endParaRPr lang="en-US" sz="1900" dirty="0"/>
          </a:p>
        </p:txBody>
      </p:sp>
      <p:sp>
        <p:nvSpPr>
          <p:cNvPr id="7" name="Text Placeholder 6"/>
          <p:cNvSpPr>
            <a:spLocks noGrp="1"/>
          </p:cNvSpPr>
          <p:nvPr>
            <p:ph type="body" sz="half" idx="3"/>
          </p:nvPr>
        </p:nvSpPr>
        <p:spPr>
          <a:xfrm>
            <a:off x="4645025" y="1447801"/>
            <a:ext cx="4041775" cy="1447800"/>
          </a:xfrm>
        </p:spPr>
        <p:txBody>
          <a:bodyPr>
            <a:normAutofit lnSpcReduction="10000"/>
          </a:bodyPr>
          <a:lstStyle/>
          <a:p>
            <a:r>
              <a:rPr lang="en-US" dirty="0" smtClean="0"/>
              <a:t>Common Sunflower. </a:t>
            </a:r>
            <a:r>
              <a:rPr lang="en-US" b="0" dirty="0" smtClean="0"/>
              <a:t>Or any sunflower you like, there are many to chose from</a:t>
            </a:r>
            <a:r>
              <a:rPr lang="en-US" b="0" dirty="0" smtClean="0"/>
              <a:t>.  Grows anywhere.</a:t>
            </a:r>
            <a:endParaRPr lang="en-US" dirty="0"/>
          </a:p>
        </p:txBody>
      </p:sp>
      <p:sp>
        <p:nvSpPr>
          <p:cNvPr id="6" name="Content Placeholder 5"/>
          <p:cNvSpPr>
            <a:spLocks noGrp="1"/>
          </p:cNvSpPr>
          <p:nvPr>
            <p:ph sz="quarter" idx="2"/>
          </p:nvPr>
        </p:nvSpPr>
        <p:spPr>
          <a:xfrm>
            <a:off x="457200" y="2819400"/>
            <a:ext cx="4040188" cy="3540920"/>
          </a:xfrm>
        </p:spPr>
        <p:txBody>
          <a:bodyPr/>
          <a:lstStyle/>
          <a:p>
            <a:endParaRPr lang="en-US" dirty="0" smtClean="0"/>
          </a:p>
          <a:p>
            <a:endParaRPr lang="en-US" dirty="0"/>
          </a:p>
        </p:txBody>
      </p:sp>
      <p:pic>
        <p:nvPicPr>
          <p:cNvPr id="9" name="Content Placeholder 8" descr="NewEnglandAster.JPG"/>
          <p:cNvPicPr>
            <a:picLocks noGrp="1" noChangeAspect="1"/>
          </p:cNvPicPr>
          <p:nvPr>
            <p:ph sz="quarter" idx="4"/>
          </p:nvPr>
        </p:nvPicPr>
        <p:blipFill>
          <a:blip r:embed="rId2" cstate="print"/>
          <a:stretch>
            <a:fillRect/>
          </a:stretch>
        </p:blipFill>
        <p:spPr>
          <a:xfrm>
            <a:off x="41274" y="3048000"/>
            <a:ext cx="4457701" cy="2971800"/>
          </a:xfrm>
        </p:spPr>
      </p:pic>
      <p:pic>
        <p:nvPicPr>
          <p:cNvPr id="10" name="Picture 9" descr="DSCF2944.tif"/>
          <p:cNvPicPr>
            <a:picLocks noChangeAspect="1"/>
          </p:cNvPicPr>
          <p:nvPr/>
        </p:nvPicPr>
        <p:blipFill>
          <a:blip r:embed="rId3" cstate="print"/>
          <a:stretch>
            <a:fillRect/>
          </a:stretch>
        </p:blipFill>
        <p:spPr>
          <a:xfrm>
            <a:off x="4572000" y="3048000"/>
            <a:ext cx="4458151" cy="2983894"/>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lgn="ctr"/>
            <a:r>
              <a:rPr lang="en-US" sz="3600" b="1" dirty="0" smtClean="0"/>
              <a:t>Fall Planting for honeybees</a:t>
            </a:r>
            <a:endParaRPr lang="en-US" sz="3600" b="1" dirty="0"/>
          </a:p>
        </p:txBody>
      </p:sp>
      <p:sp>
        <p:nvSpPr>
          <p:cNvPr id="4" name="Text Placeholder 3"/>
          <p:cNvSpPr>
            <a:spLocks noGrp="1"/>
          </p:cNvSpPr>
          <p:nvPr>
            <p:ph type="body" idx="2"/>
          </p:nvPr>
        </p:nvSpPr>
        <p:spPr/>
        <p:txBody>
          <a:bodyPr>
            <a:normAutofit/>
          </a:bodyPr>
          <a:lstStyle/>
          <a:p>
            <a:r>
              <a:rPr lang="en-US" sz="2000" b="1" dirty="0" smtClean="0"/>
              <a:t>Turtlehead</a:t>
            </a:r>
            <a:r>
              <a:rPr lang="en-US" sz="2000" dirty="0" smtClean="0"/>
              <a:t> </a:t>
            </a:r>
          </a:p>
          <a:p>
            <a:r>
              <a:rPr lang="en-US" sz="2000" dirty="0" smtClean="0"/>
              <a:t>(</a:t>
            </a:r>
            <a:r>
              <a:rPr lang="en-US" sz="2000" dirty="0" err="1" smtClean="0"/>
              <a:t>chelone</a:t>
            </a:r>
            <a:r>
              <a:rPr lang="en-US" sz="2000" dirty="0" smtClean="0"/>
              <a:t> oblique</a:t>
            </a:r>
            <a:r>
              <a:rPr lang="en-US" sz="2000" dirty="0" smtClean="0"/>
              <a:t>)</a:t>
            </a:r>
          </a:p>
          <a:p>
            <a:r>
              <a:rPr lang="en-US" sz="2000" dirty="0" smtClean="0"/>
              <a:t>Figwort Family  </a:t>
            </a:r>
          </a:p>
          <a:p>
            <a:r>
              <a:rPr lang="en-US" sz="2000" b="0" dirty="0" smtClean="0"/>
              <a:t>Partial </a:t>
            </a:r>
            <a:r>
              <a:rPr lang="en-US" sz="2000" b="0" dirty="0" smtClean="0"/>
              <a:t>Shade.  Moist soil. </a:t>
            </a:r>
          </a:p>
          <a:p>
            <a:r>
              <a:rPr lang="en-US" sz="2000" b="1" dirty="0" smtClean="0"/>
              <a:t>Zone</a:t>
            </a:r>
            <a:r>
              <a:rPr lang="en-US" sz="2000" b="0" dirty="0" smtClean="0"/>
              <a:t>: 3 to 9</a:t>
            </a:r>
          </a:p>
          <a:p>
            <a:r>
              <a:rPr lang="en-US" sz="2000" b="1" dirty="0" smtClean="0"/>
              <a:t>Height</a:t>
            </a:r>
            <a:r>
              <a:rPr lang="en-US" sz="2000" b="0" dirty="0" smtClean="0"/>
              <a:t>: </a:t>
            </a:r>
            <a:r>
              <a:rPr lang="en-US" sz="2000" b="0" dirty="0" smtClean="0"/>
              <a:t>2 </a:t>
            </a:r>
            <a:r>
              <a:rPr lang="en-US" sz="2000" b="0" dirty="0" smtClean="0"/>
              <a:t>to </a:t>
            </a:r>
            <a:r>
              <a:rPr lang="en-US" sz="2000" b="0" dirty="0" smtClean="0"/>
              <a:t>3 </a:t>
            </a:r>
            <a:r>
              <a:rPr lang="en-US" sz="2000" b="0" dirty="0" smtClean="0"/>
              <a:t>feet</a:t>
            </a:r>
          </a:p>
          <a:p>
            <a:r>
              <a:rPr lang="en-US" sz="2000" b="1" dirty="0" smtClean="0"/>
              <a:t>Spread</a:t>
            </a:r>
            <a:r>
              <a:rPr lang="en-US" sz="2000" b="0" dirty="0" smtClean="0"/>
              <a:t>: </a:t>
            </a:r>
            <a:r>
              <a:rPr lang="en-US" sz="2000" b="0" dirty="0" smtClean="0"/>
              <a:t>1 </a:t>
            </a:r>
            <a:r>
              <a:rPr lang="en-US" sz="2000" b="0" dirty="0" smtClean="0"/>
              <a:t>to </a:t>
            </a:r>
            <a:r>
              <a:rPr lang="en-US" sz="2000" b="0" dirty="0" smtClean="0"/>
              <a:t>2 feet</a:t>
            </a:r>
            <a:endParaRPr lang="en-US" sz="2000" b="0" dirty="0" smtClean="0"/>
          </a:p>
          <a:p>
            <a:r>
              <a:rPr lang="en-US" sz="2000" b="1" dirty="0" smtClean="0"/>
              <a:t>Bloom Time</a:t>
            </a:r>
            <a:r>
              <a:rPr lang="en-US" sz="2000" b="0" dirty="0" smtClean="0"/>
              <a:t>: July to August</a:t>
            </a:r>
            <a:endParaRPr lang="en-US" sz="2000" dirty="0"/>
          </a:p>
        </p:txBody>
      </p:sp>
      <p:sp>
        <p:nvSpPr>
          <p:cNvPr id="6" name="Content Placeholder 5"/>
          <p:cNvSpPr>
            <a:spLocks noGrp="1"/>
          </p:cNvSpPr>
          <p:nvPr>
            <p:ph sz="half" idx="1"/>
          </p:nvPr>
        </p:nvSpPr>
        <p:spPr/>
        <p:txBody>
          <a:bodyPr/>
          <a:lstStyle/>
          <a:p>
            <a:endParaRPr lang="en-US" dirty="0" smtClean="0"/>
          </a:p>
          <a:p>
            <a:endParaRPr lang="en-US" dirty="0"/>
          </a:p>
        </p:txBody>
      </p:sp>
      <p:pic>
        <p:nvPicPr>
          <p:cNvPr id="9" name="Content Placeholder 8" descr="NewEnglandAster.JPG"/>
          <p:cNvPicPr>
            <a:picLocks noGrp="1" noChangeAspect="1"/>
          </p:cNvPicPr>
          <p:nvPr>
            <p:ph sz="quarter" idx="4294967295"/>
          </p:nvPr>
        </p:nvPicPr>
        <p:blipFill>
          <a:blip r:embed="rId2" cstate="print"/>
          <a:stretch>
            <a:fillRect/>
          </a:stretch>
        </p:blipFill>
        <p:spPr>
          <a:xfrm>
            <a:off x="3505200" y="1752600"/>
            <a:ext cx="5155474" cy="4347990"/>
          </a:xfr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lgn="ctr"/>
            <a:r>
              <a:rPr lang="en-US" sz="3600" b="1" dirty="0" smtClean="0"/>
              <a:t>Fall Planting for honeybees</a:t>
            </a:r>
            <a:endParaRPr lang="en-US" sz="3600" b="1" dirty="0"/>
          </a:p>
        </p:txBody>
      </p:sp>
      <p:sp>
        <p:nvSpPr>
          <p:cNvPr id="7" name="Text Placeholder 6"/>
          <p:cNvSpPr>
            <a:spLocks noGrp="1"/>
          </p:cNvSpPr>
          <p:nvPr>
            <p:ph type="body" idx="2"/>
          </p:nvPr>
        </p:nvSpPr>
        <p:spPr/>
        <p:txBody>
          <a:bodyPr>
            <a:normAutofit/>
          </a:bodyPr>
          <a:lstStyle/>
          <a:p>
            <a:r>
              <a:rPr lang="en-US" sz="2000" b="1" dirty="0" smtClean="0"/>
              <a:t>Sneezeweed </a:t>
            </a:r>
            <a:endParaRPr lang="en-US" sz="2000" b="1" dirty="0" smtClean="0"/>
          </a:p>
          <a:p>
            <a:r>
              <a:rPr lang="en-US" sz="2000" dirty="0" smtClean="0"/>
              <a:t>(</a:t>
            </a:r>
            <a:r>
              <a:rPr lang="en-US" sz="2000" i="1" dirty="0" err="1" smtClean="0"/>
              <a:t>Helenium</a:t>
            </a:r>
            <a:r>
              <a:rPr lang="en-US" sz="2000" i="1" dirty="0" smtClean="0"/>
              <a:t> </a:t>
            </a:r>
            <a:r>
              <a:rPr lang="en-US" sz="2000" i="1" dirty="0" err="1" smtClean="0"/>
              <a:t>quadridentatum</a:t>
            </a:r>
            <a:r>
              <a:rPr lang="en-US" sz="2000" dirty="0" smtClean="0"/>
              <a:t> </a:t>
            </a:r>
            <a:r>
              <a:rPr lang="en-US" sz="2000" dirty="0" err="1" smtClean="0"/>
              <a:t>Labill</a:t>
            </a:r>
            <a:r>
              <a:rPr lang="en-US" sz="2000" dirty="0" smtClean="0"/>
              <a:t>)</a:t>
            </a:r>
          </a:p>
          <a:p>
            <a:r>
              <a:rPr lang="en-US" sz="2000" dirty="0" smtClean="0"/>
              <a:t> Aster </a:t>
            </a:r>
            <a:r>
              <a:rPr lang="en-US" sz="2000" dirty="0" smtClean="0"/>
              <a:t>Family</a:t>
            </a:r>
          </a:p>
          <a:p>
            <a:r>
              <a:rPr lang="en-US" sz="2000" dirty="0" smtClean="0"/>
              <a:t>Prefers full to partial sun and wet to wet-medium soils. </a:t>
            </a:r>
            <a:endParaRPr lang="en-US" sz="2000" dirty="0" smtClean="0"/>
          </a:p>
          <a:p>
            <a:r>
              <a:rPr lang="en-US" sz="2000" dirty="0" smtClean="0"/>
              <a:t>May get 3 to 5 feet tall. </a:t>
            </a:r>
            <a:endParaRPr lang="en-US" sz="2000" dirty="0" smtClean="0"/>
          </a:p>
          <a:p>
            <a:r>
              <a:rPr lang="en-US" sz="2000" dirty="0" smtClean="0"/>
              <a:t>Despite </a:t>
            </a:r>
            <a:r>
              <a:rPr lang="en-US" sz="2000" dirty="0" smtClean="0"/>
              <a:t>its common name, it presents no problems for most allergy sufferers. </a:t>
            </a:r>
            <a:r>
              <a:rPr lang="en-US" dirty="0" smtClean="0"/>
              <a:t> </a:t>
            </a:r>
            <a:endParaRPr lang="en-US" dirty="0"/>
          </a:p>
        </p:txBody>
      </p:sp>
      <p:sp>
        <p:nvSpPr>
          <p:cNvPr id="6" name="Content Placeholder 5"/>
          <p:cNvSpPr>
            <a:spLocks noGrp="1"/>
          </p:cNvSpPr>
          <p:nvPr>
            <p:ph sz="half" idx="1"/>
          </p:nvPr>
        </p:nvSpPr>
        <p:spPr/>
        <p:txBody>
          <a:bodyPr/>
          <a:lstStyle/>
          <a:p>
            <a:endParaRPr lang="en-US" dirty="0" smtClean="0"/>
          </a:p>
          <a:p>
            <a:endParaRPr lang="en-US" dirty="0"/>
          </a:p>
        </p:txBody>
      </p:sp>
      <p:pic>
        <p:nvPicPr>
          <p:cNvPr id="10" name="Picture 9" descr="DSCF2944.tif"/>
          <p:cNvPicPr>
            <a:picLocks noChangeAspect="1"/>
          </p:cNvPicPr>
          <p:nvPr/>
        </p:nvPicPr>
        <p:blipFill>
          <a:blip r:embed="rId2" cstate="print"/>
          <a:stretch>
            <a:fillRect/>
          </a:stretch>
        </p:blipFill>
        <p:spPr>
          <a:xfrm>
            <a:off x="3505200" y="1828800"/>
            <a:ext cx="5225142" cy="4114800"/>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1176997"/>
            <a:ext cx="2514600" cy="651804"/>
          </a:xfrm>
        </p:spPr>
        <p:txBody>
          <a:bodyPr>
            <a:noAutofit/>
          </a:bodyPr>
          <a:lstStyle/>
          <a:p>
            <a:r>
              <a:rPr lang="en-US" sz="4000" dirty="0" smtClean="0"/>
              <a:t>Goldenrod</a:t>
            </a:r>
            <a:endParaRPr lang="en-US" sz="4000" dirty="0"/>
          </a:p>
        </p:txBody>
      </p:sp>
      <p:sp>
        <p:nvSpPr>
          <p:cNvPr id="7" name="Text Placeholder 6"/>
          <p:cNvSpPr>
            <a:spLocks noGrp="1"/>
          </p:cNvSpPr>
          <p:nvPr>
            <p:ph type="body" sz="half" idx="2"/>
          </p:nvPr>
        </p:nvSpPr>
        <p:spPr>
          <a:xfrm>
            <a:off x="533400" y="2057400"/>
            <a:ext cx="2590800" cy="2438400"/>
          </a:xfrm>
        </p:spPr>
        <p:txBody>
          <a:bodyPr>
            <a:normAutofit fontScale="92500"/>
          </a:bodyPr>
          <a:lstStyle/>
          <a:p>
            <a:r>
              <a:rPr lang="en-US" sz="2000" b="1" i="1" dirty="0" err="1" smtClean="0"/>
              <a:t>Solidago</a:t>
            </a:r>
            <a:r>
              <a:rPr lang="en-US" sz="2000" b="1" i="1" dirty="0" smtClean="0"/>
              <a:t> </a:t>
            </a:r>
            <a:r>
              <a:rPr lang="en-US" sz="2000" b="1" i="1" dirty="0" err="1" smtClean="0"/>
              <a:t>altissima</a:t>
            </a:r>
            <a:r>
              <a:rPr lang="en-US" sz="2000" b="1" dirty="0" smtClean="0"/>
              <a:t> L.</a:t>
            </a:r>
          </a:p>
          <a:p>
            <a:r>
              <a:rPr lang="en-US" sz="2000" b="1" dirty="0" smtClean="0"/>
              <a:t>Tall Goldenrod</a:t>
            </a:r>
          </a:p>
          <a:p>
            <a:r>
              <a:rPr lang="en-US" sz="2000" b="1" dirty="0" smtClean="0"/>
              <a:t>Late Goldenrod</a:t>
            </a:r>
          </a:p>
          <a:p>
            <a:r>
              <a:rPr lang="en-US" sz="2000" b="1" dirty="0" smtClean="0"/>
              <a:t>Canadian Goldenrod</a:t>
            </a:r>
          </a:p>
          <a:p>
            <a:r>
              <a:rPr lang="en-US" sz="2000" b="1" dirty="0" smtClean="0"/>
              <a:t>Canada Goldenrod</a:t>
            </a:r>
          </a:p>
          <a:p>
            <a:r>
              <a:rPr lang="en-US" sz="2000" b="1" dirty="0" smtClean="0"/>
              <a:t>(Aster Family)</a:t>
            </a:r>
          </a:p>
          <a:p>
            <a:endParaRPr lang="en-US" dirty="0"/>
          </a:p>
        </p:txBody>
      </p:sp>
      <p:pic>
        <p:nvPicPr>
          <p:cNvPr id="8" name="Picture Placeholder 7" descr="goldenrod-and-bee-640x425 (1).jpg"/>
          <p:cNvPicPr>
            <a:picLocks noGrp="1" noChangeAspect="1"/>
          </p:cNvPicPr>
          <p:nvPr>
            <p:ph type="pic" idx="1"/>
          </p:nvPr>
        </p:nvPicPr>
        <p:blipFill>
          <a:blip r:embed="rId2" cstate="print"/>
          <a:srcRect l="10990" r="10990"/>
          <a:stretch>
            <a:fillRect/>
          </a:stretch>
        </p:blip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609600"/>
            <a:ext cx="2514600" cy="1219201"/>
          </a:xfrm>
        </p:spPr>
        <p:txBody>
          <a:bodyPr>
            <a:noAutofit/>
          </a:bodyPr>
          <a:lstStyle/>
          <a:p>
            <a:r>
              <a:rPr lang="en-US" sz="4000" dirty="0" smtClean="0"/>
              <a:t>Garlic Chives</a:t>
            </a:r>
            <a:endParaRPr lang="en-US" sz="4000" dirty="0"/>
          </a:p>
        </p:txBody>
      </p:sp>
      <p:sp>
        <p:nvSpPr>
          <p:cNvPr id="7" name="Text Placeholder 6"/>
          <p:cNvSpPr>
            <a:spLocks noGrp="1"/>
          </p:cNvSpPr>
          <p:nvPr>
            <p:ph type="body" sz="half" idx="2"/>
          </p:nvPr>
        </p:nvSpPr>
        <p:spPr>
          <a:xfrm>
            <a:off x="533400" y="2057400"/>
            <a:ext cx="2590800" cy="2438400"/>
          </a:xfrm>
        </p:spPr>
        <p:txBody>
          <a:bodyPr>
            <a:normAutofit/>
          </a:bodyPr>
          <a:lstStyle/>
          <a:p>
            <a:r>
              <a:rPr lang="en-US" sz="2000" b="1" i="1" dirty="0" err="1" smtClean="0"/>
              <a:t>Allium</a:t>
            </a:r>
            <a:r>
              <a:rPr lang="en-US" sz="2000" b="1" i="1" dirty="0" smtClean="0"/>
              <a:t> </a:t>
            </a:r>
            <a:r>
              <a:rPr lang="en-US" sz="2000" b="1" i="1" dirty="0" err="1" smtClean="0"/>
              <a:t>tuberosum</a:t>
            </a:r>
            <a:endParaRPr lang="en-US" sz="2000" b="1" i="1" dirty="0" smtClean="0"/>
          </a:p>
          <a:p>
            <a:r>
              <a:rPr lang="en-US" sz="2000" b="1" dirty="0" smtClean="0"/>
              <a:t>garlic chives</a:t>
            </a:r>
          </a:p>
          <a:p>
            <a:r>
              <a:rPr lang="en-US" sz="2000" b="1" dirty="0" smtClean="0"/>
              <a:t>oriental garlic</a:t>
            </a:r>
          </a:p>
          <a:p>
            <a:r>
              <a:rPr lang="en-US" sz="2000" b="1" dirty="0" smtClean="0"/>
              <a:t>Asian chives</a:t>
            </a:r>
          </a:p>
          <a:p>
            <a:r>
              <a:rPr lang="en-US" sz="2000" b="1" dirty="0" smtClean="0"/>
              <a:t>Chinese chives</a:t>
            </a:r>
          </a:p>
          <a:p>
            <a:r>
              <a:rPr lang="en-US" sz="2000" b="1" dirty="0" smtClean="0"/>
              <a:t>Chinese leek</a:t>
            </a:r>
            <a:endParaRPr lang="en-US" sz="2000" dirty="0"/>
          </a:p>
        </p:txBody>
      </p:sp>
      <p:pic>
        <p:nvPicPr>
          <p:cNvPr id="8" name="Picture Placeholder 7" descr="goldenrod-and-bee-640x425 (1).jpg"/>
          <p:cNvPicPr>
            <a:picLocks noGrp="1" noChangeAspect="1"/>
          </p:cNvPicPr>
          <p:nvPr>
            <p:ph type="pic" idx="1"/>
          </p:nvPr>
        </p:nvPicPr>
        <p:blipFill>
          <a:blip r:embed="rId2" cstate="print"/>
          <a:stretch>
            <a:fillRect/>
          </a:stretch>
        </p:blipFill>
        <p:spPr>
          <a:xfrm rot="420000">
            <a:off x="3234417" y="1410931"/>
            <a:ext cx="5152099" cy="3448363"/>
          </a:xfr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sz="4800" dirty="0" smtClean="0"/>
              <a:t>Planting for other pollinators</a:t>
            </a:r>
            <a:endParaRPr lang="en-US" sz="4800" dirty="0"/>
          </a:p>
        </p:txBody>
      </p:sp>
      <p:sp>
        <p:nvSpPr>
          <p:cNvPr id="6" name="Text Placeholder 5"/>
          <p:cNvSpPr>
            <a:spLocks noGrp="1"/>
          </p:cNvSpPr>
          <p:nvPr>
            <p:ph type="body" idx="1"/>
          </p:nvPr>
        </p:nvSpPr>
        <p:spPr/>
        <p:txBody>
          <a:bodyPr/>
          <a:lstStyle/>
          <a:p>
            <a:r>
              <a:rPr lang="en-US" dirty="0" smtClean="0"/>
              <a:t>The Mason bees and Leafcutter bees will also benefit from the plants I listed for honey bees.</a:t>
            </a:r>
          </a:p>
          <a:p>
            <a:r>
              <a:rPr lang="en-US" dirty="0" smtClean="0"/>
              <a:t>The next thing you can do to help pollinators is plant host plants for the butterfly caterpillars.</a:t>
            </a:r>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228600"/>
            <a:ext cx="2212848" cy="1582621"/>
          </a:xfrm>
        </p:spPr>
        <p:txBody>
          <a:bodyPr>
            <a:noAutofit/>
          </a:bodyPr>
          <a:lstStyle/>
          <a:p>
            <a:r>
              <a:rPr lang="en-US" sz="2800" dirty="0" smtClean="0"/>
              <a:t>Grow Milkweed for the Monarch Butterflies</a:t>
            </a:r>
            <a:endParaRPr lang="en-US" sz="2800" dirty="0"/>
          </a:p>
        </p:txBody>
      </p:sp>
      <p:sp>
        <p:nvSpPr>
          <p:cNvPr id="6" name="Text Placeholder 5"/>
          <p:cNvSpPr>
            <a:spLocks noGrp="1"/>
          </p:cNvSpPr>
          <p:nvPr>
            <p:ph type="body" sz="half" idx="2"/>
          </p:nvPr>
        </p:nvSpPr>
        <p:spPr>
          <a:xfrm>
            <a:off x="609600" y="1752600"/>
            <a:ext cx="2438400" cy="3657600"/>
          </a:xfrm>
        </p:spPr>
        <p:txBody>
          <a:bodyPr>
            <a:noAutofit/>
          </a:bodyPr>
          <a:lstStyle/>
          <a:p>
            <a:r>
              <a:rPr lang="en-US" sz="1600" dirty="0" smtClean="0"/>
              <a:t>Milkweed is one of the only sources of food for the Monarch butterfly caterpillar.</a:t>
            </a:r>
          </a:p>
          <a:p>
            <a:r>
              <a:rPr lang="en-US" sz="1600" dirty="0" smtClean="0"/>
              <a:t>You can let a few grow in your flowerbeds and keep them under control by removing the seed pods after they bloom.</a:t>
            </a:r>
          </a:p>
          <a:p>
            <a:r>
              <a:rPr lang="en-US" sz="1600" dirty="0" smtClean="0"/>
              <a:t>There is a Butterfly Milkweed plant you can grow that is not considered a weed.  Jon at Earl May tells me they will have it this year and he has had a lot of people asking for it.</a:t>
            </a:r>
            <a:endParaRPr lang="en-US" sz="1600" dirty="0"/>
          </a:p>
        </p:txBody>
      </p:sp>
      <p:pic>
        <p:nvPicPr>
          <p:cNvPr id="8" name="Picture 7" descr="ButterflyMilkweed3.jpg"/>
          <p:cNvPicPr>
            <a:picLocks noChangeAspect="1"/>
          </p:cNvPicPr>
          <p:nvPr/>
        </p:nvPicPr>
        <p:blipFill>
          <a:blip r:embed="rId2" cstate="print"/>
          <a:stretch>
            <a:fillRect/>
          </a:stretch>
        </p:blipFill>
        <p:spPr>
          <a:xfrm rot="417283">
            <a:off x="6152446" y="1446165"/>
            <a:ext cx="2722128" cy="3816066"/>
          </a:xfrm>
          <a:prstGeom prst="rect">
            <a:avLst/>
          </a:prstGeom>
        </p:spPr>
      </p:pic>
      <p:pic>
        <p:nvPicPr>
          <p:cNvPr id="7" name="Picture Placeholder 6" descr="ButterflyMilkweed.jpg"/>
          <p:cNvPicPr>
            <a:picLocks noGrp="1" noChangeAspect="1"/>
          </p:cNvPicPr>
          <p:nvPr>
            <p:ph type="pic" idx="1"/>
          </p:nvPr>
        </p:nvPicPr>
        <p:blipFill>
          <a:blip r:embed="rId3" cstate="print"/>
          <a:stretch>
            <a:fillRect/>
          </a:stretch>
        </p:blipFill>
        <p:spPr>
          <a:xfrm rot="420000">
            <a:off x="3279604" y="1069112"/>
            <a:ext cx="2777100" cy="3893132"/>
          </a:xfrm>
        </p:spPr>
      </p:pic>
      <p:sp>
        <p:nvSpPr>
          <p:cNvPr id="9" name="TextBox 8"/>
          <p:cNvSpPr txBox="1"/>
          <p:nvPr/>
        </p:nvSpPr>
        <p:spPr>
          <a:xfrm>
            <a:off x="838200" y="6172200"/>
            <a:ext cx="8118376" cy="369332"/>
          </a:xfrm>
          <a:prstGeom prst="rect">
            <a:avLst/>
          </a:prstGeom>
          <a:noFill/>
        </p:spPr>
        <p:txBody>
          <a:bodyPr wrap="none" rtlCol="0">
            <a:spAutoFit/>
          </a:bodyPr>
          <a:lstStyle/>
          <a:p>
            <a:r>
              <a:rPr lang="en-US" dirty="0" smtClean="0"/>
              <a:t>www.earlmay.com/tips__solutions/plant__nursery_library/milkweed_butterfly/</a:t>
            </a:r>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pPr algn="ctr"/>
            <a:r>
              <a:rPr lang="en-US" sz="4400" dirty="0" smtClean="0"/>
              <a:t>Grow Milkweed for the Monarch Butterflies</a:t>
            </a:r>
            <a:endParaRPr lang="en-US" sz="4400" dirty="0"/>
          </a:p>
        </p:txBody>
      </p:sp>
      <p:sp>
        <p:nvSpPr>
          <p:cNvPr id="6" name="Content Placeholder 5"/>
          <p:cNvSpPr>
            <a:spLocks noGrp="1"/>
          </p:cNvSpPr>
          <p:nvPr>
            <p:ph idx="1"/>
          </p:nvPr>
        </p:nvSpPr>
        <p:spPr/>
        <p:txBody>
          <a:bodyPr>
            <a:normAutofit lnSpcReduction="10000"/>
          </a:bodyPr>
          <a:lstStyle/>
          <a:p>
            <a:r>
              <a:rPr lang="en-US" i="1" dirty="0" smtClean="0"/>
              <a:t>“Scientist agree that the leading factor in the decline of monarch butterflies is the loss of milkweed, a native wildflower that the caterpillars depend on as their only food source. With the adoption of genetically modified crops that are resistant to the application of the herbicide </a:t>
            </a:r>
            <a:r>
              <a:rPr lang="en-US" i="1" dirty="0" err="1" smtClean="0"/>
              <a:t>glyphosate</a:t>
            </a:r>
            <a:r>
              <a:rPr lang="en-US" i="1" dirty="0" smtClean="0"/>
              <a:t> (also known as Roundup) milkweed that was once found in agricultural fields has been largely eliminated from the agricultural Midwest. And without sufficient amounts of milkweed the monarch population has declined.”</a:t>
            </a:r>
            <a:r>
              <a:rPr lang="en-US" dirty="0" smtClean="0"/>
              <a:t> </a:t>
            </a:r>
            <a:r>
              <a:rPr lang="en-US" u="sng" dirty="0" smtClean="0">
                <a:hlinkClick r:id="rId2"/>
              </a:rPr>
              <a:t>http://switchboard.nrdc.org/blogs/sfallon/monarch_butterflies_cant_wait_.html</a:t>
            </a:r>
            <a:endParaRPr lang="en-US" dirty="0" smtClean="0"/>
          </a:p>
          <a:p>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1"/>
            <a:ext cx="2667000" cy="1371600"/>
          </a:xfrm>
        </p:spPr>
        <p:txBody>
          <a:bodyPr>
            <a:noAutofit/>
          </a:bodyPr>
          <a:lstStyle/>
          <a:p>
            <a:pPr algn="ctr"/>
            <a:r>
              <a:rPr lang="en-US" sz="3600" dirty="0" smtClean="0"/>
              <a:t>Eastern </a:t>
            </a:r>
            <a:r>
              <a:rPr lang="en-US" sz="3600" dirty="0" smtClean="0"/>
              <a:t>Swallowtail</a:t>
            </a:r>
            <a:endParaRPr lang="en-US" sz="3600" dirty="0"/>
          </a:p>
        </p:txBody>
      </p:sp>
      <p:sp>
        <p:nvSpPr>
          <p:cNvPr id="3" name="Content Placeholder 2"/>
          <p:cNvSpPr>
            <a:spLocks noGrp="1"/>
          </p:cNvSpPr>
          <p:nvPr>
            <p:ph type="body" sz="half" idx="2"/>
          </p:nvPr>
        </p:nvSpPr>
        <p:spPr>
          <a:xfrm>
            <a:off x="609600" y="1676400"/>
            <a:ext cx="2209800" cy="3331705"/>
          </a:xfrm>
        </p:spPr>
        <p:txBody>
          <a:bodyPr>
            <a:noAutofit/>
          </a:bodyPr>
          <a:lstStyle/>
          <a:p>
            <a:r>
              <a:rPr lang="en-US" sz="2000" dirty="0" smtClean="0"/>
              <a:t>The eastern black swallowtail's main host plant is wild Queen Anne's lace, but they also eat garden plants in the carrot family, including carrots, parsley, dill, and fennel.</a:t>
            </a:r>
            <a:endParaRPr lang="en-US" sz="2000" dirty="0"/>
          </a:p>
        </p:txBody>
      </p:sp>
      <p:pic>
        <p:nvPicPr>
          <p:cNvPr id="5" name="Picture Placeholder 4" descr="EasternTigerSwallowtail.jpg"/>
          <p:cNvPicPr>
            <a:picLocks noGrp="1" noChangeAspect="1"/>
          </p:cNvPicPr>
          <p:nvPr>
            <p:ph type="pic" idx="1"/>
          </p:nvPr>
        </p:nvPicPr>
        <p:blipFill>
          <a:blip r:embed="rId2" cstate="print"/>
          <a:srcRect l="9591" r="9591"/>
          <a:stretch>
            <a:fillRect/>
          </a:stretch>
        </p:blip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457200" y="152400"/>
            <a:ext cx="8229600" cy="685800"/>
          </a:xfrm>
        </p:spPr>
        <p:txBody>
          <a:bodyPr>
            <a:noAutofit/>
          </a:bodyPr>
          <a:lstStyle/>
          <a:p>
            <a:pPr algn="ctr"/>
            <a:r>
              <a:rPr lang="en-US" sz="4400" b="1" dirty="0" smtClean="0">
                <a:solidFill>
                  <a:schemeClr val="accent2">
                    <a:lumMod val="50000"/>
                  </a:schemeClr>
                </a:solidFill>
              </a:rPr>
              <a:t>Declining pollinator populations</a:t>
            </a:r>
            <a:endParaRPr lang="en-US" sz="4400" b="1" dirty="0">
              <a:solidFill>
                <a:schemeClr val="accent2">
                  <a:lumMod val="50000"/>
                </a:schemeClr>
              </a:solidFill>
            </a:endParaRPr>
          </a:p>
        </p:txBody>
      </p:sp>
      <p:sp>
        <p:nvSpPr>
          <p:cNvPr id="13" name="Text Placeholder 12"/>
          <p:cNvSpPr>
            <a:spLocks noGrp="1"/>
          </p:cNvSpPr>
          <p:nvPr>
            <p:ph type="body" idx="1"/>
          </p:nvPr>
        </p:nvSpPr>
        <p:spPr>
          <a:xfrm>
            <a:off x="457200" y="1524000"/>
            <a:ext cx="4040188" cy="990600"/>
          </a:xfrm>
        </p:spPr>
        <p:txBody>
          <a:bodyPr/>
          <a:lstStyle/>
          <a:p>
            <a:r>
              <a:rPr lang="en-US" sz="1300" dirty="0" smtClean="0"/>
              <a:t>Recently this has been a pretty common chart used to indicate the steep decline in honeybee colonies in the US.   But it may be a bit tilted.</a:t>
            </a:r>
          </a:p>
          <a:p>
            <a:r>
              <a:rPr lang="en-US" sz="1300" dirty="0" smtClean="0">
                <a:solidFill>
                  <a:schemeClr val="accent4">
                    <a:lumMod val="75000"/>
                  </a:schemeClr>
                </a:solidFill>
              </a:rPr>
              <a:t>Randy Oliver http://scientificbeekeeping.com/</a:t>
            </a:r>
            <a:endParaRPr lang="en-US" sz="1300" dirty="0">
              <a:solidFill>
                <a:schemeClr val="accent4">
                  <a:lumMod val="75000"/>
                </a:schemeClr>
              </a:solidFill>
            </a:endParaRPr>
          </a:p>
        </p:txBody>
      </p:sp>
      <p:sp>
        <p:nvSpPr>
          <p:cNvPr id="14" name="Text Placeholder 13"/>
          <p:cNvSpPr>
            <a:spLocks noGrp="1"/>
          </p:cNvSpPr>
          <p:nvPr>
            <p:ph type="body" sz="half" idx="3"/>
          </p:nvPr>
        </p:nvSpPr>
        <p:spPr>
          <a:xfrm>
            <a:off x="4648200" y="990600"/>
            <a:ext cx="4343400" cy="2209801"/>
          </a:xfrm>
        </p:spPr>
        <p:txBody>
          <a:bodyPr>
            <a:noAutofit/>
          </a:bodyPr>
          <a:lstStyle/>
          <a:p>
            <a:r>
              <a:rPr lang="en-US" sz="1300" dirty="0" smtClean="0"/>
              <a:t>This chart probably puts things in a better perspective.  It shows US hives peaked in about the 1950’s and that since CCD appeared in 2006 hives have actually increased a little.  This increase is driven by the fact honey prices and pollination prices have increased and this caused beekeepers to try to increase their number of hives.  What it does not show is how much more difficult it has become for beekeepers to continue to increase their number of hives.</a:t>
            </a:r>
          </a:p>
          <a:p>
            <a:r>
              <a:rPr lang="en-US" sz="1300" dirty="0" smtClean="0">
                <a:solidFill>
                  <a:schemeClr val="accent4">
                    <a:lumMod val="75000"/>
                  </a:schemeClr>
                </a:solidFill>
              </a:rPr>
              <a:t>Randy Oliver http://scientificbeekeeping.com/</a:t>
            </a:r>
          </a:p>
          <a:p>
            <a:endParaRPr lang="en-US" sz="1300" dirty="0"/>
          </a:p>
        </p:txBody>
      </p:sp>
      <p:pic>
        <p:nvPicPr>
          <p:cNvPr id="10" name="Content Placeholder 9" descr="USHivesRandyO1.png"/>
          <p:cNvPicPr>
            <a:picLocks noGrp="1" noChangeAspect="1"/>
          </p:cNvPicPr>
          <p:nvPr>
            <p:ph sz="quarter" idx="2"/>
          </p:nvPr>
        </p:nvPicPr>
        <p:blipFill>
          <a:blip r:embed="rId2" cstate="print"/>
          <a:stretch>
            <a:fillRect/>
          </a:stretch>
        </p:blipFill>
        <p:spPr>
          <a:xfrm>
            <a:off x="457200" y="2590800"/>
            <a:ext cx="3659789" cy="3210340"/>
          </a:xfrm>
        </p:spPr>
      </p:pic>
      <p:pic>
        <p:nvPicPr>
          <p:cNvPr id="11" name="Content Placeholder 10" descr="USHivesRandyO2.png"/>
          <p:cNvPicPr>
            <a:picLocks noGrp="1" noChangeAspect="1"/>
          </p:cNvPicPr>
          <p:nvPr>
            <p:ph sz="quarter" idx="4"/>
          </p:nvPr>
        </p:nvPicPr>
        <p:blipFill>
          <a:blip r:embed="rId3" cstate="print"/>
          <a:stretch>
            <a:fillRect/>
          </a:stretch>
        </p:blipFill>
        <p:spPr>
          <a:xfrm>
            <a:off x="4358782" y="3276600"/>
            <a:ext cx="4693112" cy="2362200"/>
          </a:xfr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pPr algn="ctr"/>
            <a:r>
              <a:rPr lang="en-US" sz="4400" dirty="0" smtClean="0"/>
              <a:t>Birds and Blooms </a:t>
            </a:r>
            <a:br>
              <a:rPr lang="en-US" sz="4400" dirty="0" smtClean="0"/>
            </a:br>
            <a:r>
              <a:rPr lang="en-US" sz="4400" dirty="0" smtClean="0"/>
              <a:t>“Top Ten Butterfly Host Plants”</a:t>
            </a:r>
            <a:endParaRPr lang="en-US" sz="4400" dirty="0"/>
          </a:p>
        </p:txBody>
      </p:sp>
      <p:sp>
        <p:nvSpPr>
          <p:cNvPr id="6" name="Content Placeholder 5"/>
          <p:cNvSpPr>
            <a:spLocks noGrp="1"/>
          </p:cNvSpPr>
          <p:nvPr>
            <p:ph sz="half" idx="1"/>
          </p:nvPr>
        </p:nvSpPr>
        <p:spPr/>
        <p:txBody>
          <a:bodyPr>
            <a:noAutofit/>
          </a:bodyPr>
          <a:lstStyle/>
          <a:p>
            <a:r>
              <a:rPr lang="en-US" sz="2000" dirty="0" smtClean="0"/>
              <a:t>Passionflower (</a:t>
            </a:r>
            <a:r>
              <a:rPr lang="en-US" sz="2000" dirty="0" err="1" smtClean="0"/>
              <a:t>Passiflora</a:t>
            </a:r>
            <a:r>
              <a:rPr lang="en-US" sz="2000" dirty="0" smtClean="0"/>
              <a:t>), Zones 5 to 9</a:t>
            </a:r>
            <a:r>
              <a:rPr lang="en-US" sz="2000" b="1" dirty="0" smtClean="0"/>
              <a:t>.  </a:t>
            </a:r>
            <a:r>
              <a:rPr lang="en-US" sz="2000" dirty="0" smtClean="0"/>
              <a:t>Gulf fritillary and the variegated fritillary.</a:t>
            </a:r>
          </a:p>
          <a:p>
            <a:r>
              <a:rPr lang="en-US" sz="2000" dirty="0" smtClean="0"/>
              <a:t>Hollyhock (</a:t>
            </a:r>
            <a:r>
              <a:rPr lang="en-US" sz="2000" dirty="0" err="1" smtClean="0"/>
              <a:t>Alcea</a:t>
            </a:r>
            <a:r>
              <a:rPr lang="en-US" sz="2000" dirty="0" smtClean="0"/>
              <a:t> </a:t>
            </a:r>
            <a:r>
              <a:rPr lang="en-US" sz="2000" dirty="0" err="1" smtClean="0"/>
              <a:t>rosea</a:t>
            </a:r>
            <a:r>
              <a:rPr lang="en-US" sz="2000" dirty="0" smtClean="0"/>
              <a:t>), Zones 2 to 10.  Painted lady caterpillars.</a:t>
            </a:r>
          </a:p>
          <a:p>
            <a:r>
              <a:rPr lang="en-US" sz="2000" dirty="0" smtClean="0"/>
              <a:t>Willow (Salix), Zones 2 to 9.  Viceroy, western tiger swallowtail and mourning cloak.</a:t>
            </a:r>
          </a:p>
          <a:p>
            <a:r>
              <a:rPr lang="en-US" sz="2000" dirty="0" smtClean="0"/>
              <a:t>Dill (</a:t>
            </a:r>
            <a:r>
              <a:rPr lang="en-US" sz="2000" dirty="0" err="1" smtClean="0"/>
              <a:t>Anethum</a:t>
            </a:r>
            <a:r>
              <a:rPr lang="en-US" sz="2000" dirty="0" smtClean="0"/>
              <a:t> </a:t>
            </a:r>
            <a:r>
              <a:rPr lang="en-US" sz="2000" dirty="0" err="1" smtClean="0"/>
              <a:t>graveolens</a:t>
            </a:r>
            <a:r>
              <a:rPr lang="en-US" sz="2000" dirty="0" smtClean="0"/>
              <a:t>), annual.  Black swallowtails</a:t>
            </a:r>
          </a:p>
          <a:p>
            <a:r>
              <a:rPr lang="en-US" sz="2000" dirty="0" smtClean="0"/>
              <a:t>Chokecherry (</a:t>
            </a:r>
            <a:r>
              <a:rPr lang="en-US" sz="2000" dirty="0" err="1" smtClean="0"/>
              <a:t>Prunus</a:t>
            </a:r>
            <a:r>
              <a:rPr lang="en-US" sz="2000" dirty="0" smtClean="0"/>
              <a:t> </a:t>
            </a:r>
            <a:r>
              <a:rPr lang="en-US" sz="2000" dirty="0" err="1" smtClean="0"/>
              <a:t>virginiana</a:t>
            </a:r>
            <a:r>
              <a:rPr lang="en-US" sz="2000" dirty="0" smtClean="0"/>
              <a:t>), Zones 2 to 6.  Two-tailed swallowtail </a:t>
            </a:r>
            <a:endParaRPr lang="en-US" sz="2000" dirty="0"/>
          </a:p>
        </p:txBody>
      </p:sp>
      <p:sp>
        <p:nvSpPr>
          <p:cNvPr id="7" name="Content Placeholder 6"/>
          <p:cNvSpPr>
            <a:spLocks noGrp="1"/>
          </p:cNvSpPr>
          <p:nvPr>
            <p:ph sz="half" idx="2"/>
          </p:nvPr>
        </p:nvSpPr>
        <p:spPr/>
        <p:txBody>
          <a:bodyPr>
            <a:noAutofit/>
          </a:bodyPr>
          <a:lstStyle/>
          <a:p>
            <a:r>
              <a:rPr lang="en-US" sz="1800" dirty="0" smtClean="0"/>
              <a:t>Snapdragon (Antirrhinum </a:t>
            </a:r>
            <a:r>
              <a:rPr lang="en-US" sz="1800" dirty="0" err="1" smtClean="0"/>
              <a:t>majus</a:t>
            </a:r>
            <a:r>
              <a:rPr lang="en-US" sz="1800" dirty="0" smtClean="0"/>
              <a:t>), annual.  Common buckeye</a:t>
            </a:r>
          </a:p>
          <a:p>
            <a:r>
              <a:rPr lang="en-US" sz="1800" dirty="0" smtClean="0"/>
              <a:t>Violet (Viola), Zones 3 to 10.  Great spangled fritillary, as well as western fritillaries like Mormon, </a:t>
            </a:r>
            <a:r>
              <a:rPr lang="en-US" sz="1800" dirty="0" err="1" smtClean="0"/>
              <a:t>callippe</a:t>
            </a:r>
            <a:r>
              <a:rPr lang="en-US" sz="1800" dirty="0" smtClean="0"/>
              <a:t> and </a:t>
            </a:r>
            <a:r>
              <a:rPr lang="en-US" sz="1800" dirty="0" err="1" smtClean="0"/>
              <a:t>zerene</a:t>
            </a:r>
            <a:r>
              <a:rPr lang="en-US" sz="1800" dirty="0" smtClean="0"/>
              <a:t>.</a:t>
            </a:r>
          </a:p>
          <a:p>
            <a:r>
              <a:rPr lang="en-US" sz="1800" dirty="0" smtClean="0"/>
              <a:t>Oak (</a:t>
            </a:r>
            <a:r>
              <a:rPr lang="en-US" sz="1800" dirty="0" err="1" smtClean="0"/>
              <a:t>Quercus</a:t>
            </a:r>
            <a:r>
              <a:rPr lang="en-US" sz="1800" dirty="0" smtClean="0"/>
              <a:t>), Zones 3 to 10.  Horace’s </a:t>
            </a:r>
            <a:r>
              <a:rPr lang="en-US" sz="1800" dirty="0" err="1" smtClean="0"/>
              <a:t>duskywing</a:t>
            </a:r>
            <a:r>
              <a:rPr lang="en-US" sz="1800" dirty="0" smtClean="0"/>
              <a:t> and banded hairstreak</a:t>
            </a:r>
          </a:p>
          <a:p>
            <a:r>
              <a:rPr lang="en-US" sz="1800" dirty="0" smtClean="0"/>
              <a:t>Everlasting (</a:t>
            </a:r>
            <a:r>
              <a:rPr lang="en-US" sz="1800" dirty="0" err="1" smtClean="0"/>
              <a:t>Anaphalis</a:t>
            </a:r>
            <a:r>
              <a:rPr lang="en-US" sz="1800" dirty="0" smtClean="0"/>
              <a:t> </a:t>
            </a:r>
            <a:r>
              <a:rPr lang="en-US" sz="1800" dirty="0" err="1" smtClean="0"/>
              <a:t>margaritacea</a:t>
            </a:r>
            <a:r>
              <a:rPr lang="en-US" sz="1800" dirty="0" smtClean="0"/>
              <a:t>), Zones 3 to 8.  American lady butterflies</a:t>
            </a:r>
          </a:p>
          <a:p>
            <a:r>
              <a:rPr lang="en-US" sz="1800" dirty="0" err="1" smtClean="0"/>
              <a:t>Switchgrass</a:t>
            </a:r>
            <a:r>
              <a:rPr lang="en-US" sz="1800" dirty="0" smtClean="0"/>
              <a:t> (</a:t>
            </a:r>
            <a:r>
              <a:rPr lang="en-US" sz="1800" dirty="0" err="1" smtClean="0"/>
              <a:t>Panicum</a:t>
            </a:r>
            <a:r>
              <a:rPr lang="en-US" sz="1800" dirty="0" smtClean="0"/>
              <a:t> </a:t>
            </a:r>
            <a:r>
              <a:rPr lang="en-US" sz="1800" dirty="0" err="1" smtClean="0"/>
              <a:t>virgatum</a:t>
            </a:r>
            <a:r>
              <a:rPr lang="en-US" sz="1800" dirty="0" smtClean="0"/>
              <a:t>), Zones 4 to 9.  Skipper caterpillars need grasses like </a:t>
            </a:r>
            <a:r>
              <a:rPr lang="en-US" sz="1800" dirty="0" err="1" smtClean="0"/>
              <a:t>switchgrass</a:t>
            </a:r>
            <a:endParaRPr lang="en-US" sz="1800" dirty="0"/>
          </a:p>
        </p:txBody>
      </p:sp>
      <p:sp>
        <p:nvSpPr>
          <p:cNvPr id="8" name="TextBox 7"/>
          <p:cNvSpPr txBox="1"/>
          <p:nvPr/>
        </p:nvSpPr>
        <p:spPr>
          <a:xfrm>
            <a:off x="51062" y="6400800"/>
            <a:ext cx="9016738" cy="369332"/>
          </a:xfrm>
          <a:prstGeom prst="rect">
            <a:avLst/>
          </a:prstGeom>
          <a:noFill/>
        </p:spPr>
        <p:txBody>
          <a:bodyPr wrap="square" rtlCol="0">
            <a:spAutoFit/>
          </a:bodyPr>
          <a:lstStyle/>
          <a:p>
            <a:r>
              <a:rPr lang="en-US" u="sng" dirty="0" smtClean="0">
                <a:hlinkClick r:id="rId2"/>
              </a:rPr>
              <a:t>www.birdsandblooms.com/gardening/attracting-butterflies/top-10-butterfly-host-plants/</a:t>
            </a:r>
            <a:endParaRPr lang="en-US" dirty="0" smtClean="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pPr algn="ctr"/>
            <a:r>
              <a:rPr lang="en-US" dirty="0" smtClean="0"/>
              <a:t>Thank You!</a:t>
            </a:r>
            <a:endParaRPr lang="en-US" dirty="0"/>
          </a:p>
        </p:txBody>
      </p:sp>
      <p:sp>
        <p:nvSpPr>
          <p:cNvPr id="6" name="Subtitle 5"/>
          <p:cNvSpPr>
            <a:spLocks noGrp="1"/>
          </p:cNvSpPr>
          <p:nvPr>
            <p:ph type="subTitle" idx="1"/>
          </p:nvPr>
        </p:nvSpPr>
        <p:spPr/>
        <p:txBody>
          <a:bodyPr/>
          <a:lstStyle/>
          <a:p>
            <a:endParaRPr lang="en-US"/>
          </a:p>
        </p:txBody>
      </p:sp>
      <p:pic>
        <p:nvPicPr>
          <p:cNvPr id="7" name="Picture 6" descr="LoneOakContact2.tif"/>
          <p:cNvPicPr>
            <a:picLocks noChangeAspect="1"/>
          </p:cNvPicPr>
          <p:nvPr/>
        </p:nvPicPr>
        <p:blipFill>
          <a:blip r:embed="rId2" cstate="print"/>
          <a:stretch>
            <a:fillRect/>
          </a:stretch>
        </p:blipFill>
        <p:spPr>
          <a:xfrm>
            <a:off x="1752600" y="3429000"/>
            <a:ext cx="5475767" cy="2509284"/>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76200"/>
            <a:ext cx="8229600" cy="1143000"/>
          </a:xfrm>
        </p:spPr>
        <p:txBody>
          <a:bodyPr/>
          <a:lstStyle/>
          <a:p>
            <a:pPr algn="ctr"/>
            <a:r>
              <a:rPr lang="en-US" b="1" dirty="0" smtClean="0">
                <a:solidFill>
                  <a:schemeClr val="accent2">
                    <a:lumMod val="50000"/>
                  </a:schemeClr>
                </a:solidFill>
              </a:rPr>
              <a:t>Wild Bee Populations  </a:t>
            </a:r>
            <a:br>
              <a:rPr lang="en-US" b="1" dirty="0" smtClean="0">
                <a:solidFill>
                  <a:schemeClr val="accent2">
                    <a:lumMod val="50000"/>
                  </a:schemeClr>
                </a:solidFill>
              </a:rPr>
            </a:br>
            <a:r>
              <a:rPr lang="en-US" sz="1600" b="1" dirty="0" smtClean="0">
                <a:solidFill>
                  <a:schemeClr val="accent2">
                    <a:lumMod val="50000"/>
                  </a:schemeClr>
                </a:solidFill>
              </a:rPr>
              <a:t>University of Vermont study</a:t>
            </a:r>
            <a:endParaRPr lang="en-US" sz="1600" b="1" dirty="0">
              <a:solidFill>
                <a:schemeClr val="accent2">
                  <a:lumMod val="50000"/>
                </a:schemeClr>
              </a:solidFill>
            </a:endParaRPr>
          </a:p>
        </p:txBody>
      </p:sp>
      <p:pic>
        <p:nvPicPr>
          <p:cNvPr id="7" name="Content Placeholder 6" descr="UniversityOfVermontBeeMap1.jpg"/>
          <p:cNvPicPr>
            <a:picLocks noGrp="1" noChangeAspect="1"/>
          </p:cNvPicPr>
          <p:nvPr>
            <p:ph sz="half" idx="1"/>
          </p:nvPr>
        </p:nvPicPr>
        <p:blipFill>
          <a:blip r:embed="rId2" cstate="print"/>
          <a:stretch>
            <a:fillRect/>
          </a:stretch>
        </p:blipFill>
        <p:spPr>
          <a:xfrm>
            <a:off x="1600200" y="2514600"/>
            <a:ext cx="6324600" cy="4216400"/>
          </a:xfrm>
        </p:spPr>
      </p:pic>
      <p:sp>
        <p:nvSpPr>
          <p:cNvPr id="6" name="Text Placeholder 5"/>
          <p:cNvSpPr>
            <a:spLocks noGrp="1"/>
          </p:cNvSpPr>
          <p:nvPr>
            <p:ph sz="half" idx="2"/>
          </p:nvPr>
        </p:nvSpPr>
        <p:spPr>
          <a:xfrm>
            <a:off x="381000" y="1371600"/>
            <a:ext cx="8305800" cy="1295400"/>
          </a:xfrm>
        </p:spPr>
        <p:txBody>
          <a:bodyPr>
            <a:normAutofit fontScale="25000" lnSpcReduction="20000"/>
          </a:bodyPr>
          <a:lstStyle/>
          <a:p>
            <a:r>
              <a:rPr lang="en-US" sz="7200" dirty="0" smtClean="0"/>
              <a:t>The first national study to map U.S. wild bees suggests they’re disappearing in many of the country’s most important farmlands — including California’s Central Valley, the Midwest’s corn belt and the Mississippi River valley.</a:t>
            </a:r>
          </a:p>
          <a:p>
            <a:r>
              <a:rPr lang="en-US" sz="7200" dirty="0" smtClean="0"/>
              <a:t>The yellow areas of this map show where we have lower populations of wild bees.</a:t>
            </a:r>
          </a:p>
          <a:p>
            <a:pPr>
              <a:buNone/>
            </a:pPr>
            <a:r>
              <a:rPr lang="en-US" dirty="0" smtClean="0"/>
              <a:t/>
            </a:r>
            <a:br>
              <a:rPr lang="en-US" dirty="0" smtClean="0"/>
            </a:b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76200"/>
            <a:ext cx="8229600" cy="1143000"/>
          </a:xfrm>
        </p:spPr>
        <p:txBody>
          <a:bodyPr/>
          <a:lstStyle/>
          <a:p>
            <a:pPr algn="ctr"/>
            <a:r>
              <a:rPr lang="en-US" b="1" dirty="0" smtClean="0">
                <a:solidFill>
                  <a:schemeClr val="accent2">
                    <a:lumMod val="50000"/>
                  </a:schemeClr>
                </a:solidFill>
              </a:rPr>
              <a:t>Wild Bee Populations  </a:t>
            </a:r>
            <a:br>
              <a:rPr lang="en-US" b="1" dirty="0" smtClean="0">
                <a:solidFill>
                  <a:schemeClr val="accent2">
                    <a:lumMod val="50000"/>
                  </a:schemeClr>
                </a:solidFill>
              </a:rPr>
            </a:br>
            <a:r>
              <a:rPr lang="en-US" sz="1600" b="1" dirty="0" smtClean="0">
                <a:solidFill>
                  <a:schemeClr val="accent2">
                    <a:lumMod val="50000"/>
                  </a:schemeClr>
                </a:solidFill>
              </a:rPr>
              <a:t>University of Vermont study</a:t>
            </a:r>
            <a:endParaRPr lang="en-US" sz="1600" b="1" dirty="0">
              <a:solidFill>
                <a:schemeClr val="accent2">
                  <a:lumMod val="50000"/>
                </a:schemeClr>
              </a:solidFill>
            </a:endParaRPr>
          </a:p>
        </p:txBody>
      </p:sp>
      <p:sp>
        <p:nvSpPr>
          <p:cNvPr id="6" name="Text Placeholder 5"/>
          <p:cNvSpPr>
            <a:spLocks noGrp="1"/>
          </p:cNvSpPr>
          <p:nvPr>
            <p:ph sz="half" idx="2"/>
          </p:nvPr>
        </p:nvSpPr>
        <p:spPr>
          <a:xfrm>
            <a:off x="381000" y="1295400"/>
            <a:ext cx="8305800" cy="1295400"/>
          </a:xfrm>
        </p:spPr>
        <p:txBody>
          <a:bodyPr>
            <a:normAutofit fontScale="85000" lnSpcReduction="20000"/>
          </a:bodyPr>
          <a:lstStyle/>
          <a:p>
            <a:r>
              <a:rPr lang="en-US" sz="2000" dirty="0" smtClean="0"/>
              <a:t>The research team estimates that wild bee abundance between 2008 and 2013 declined in 23 percent of the contiguous U.S. </a:t>
            </a:r>
          </a:p>
          <a:p>
            <a:r>
              <a:rPr lang="en-US" sz="2000" dirty="0" smtClean="0"/>
              <a:t>The study also shows that 39 percent of U.S. croplands that depend on pollinators — from apple orchards to pumpkin patches — show a falling supply of wild bees &amp; and increasing demand for pollination.</a:t>
            </a:r>
          </a:p>
        </p:txBody>
      </p:sp>
      <p:pic>
        <p:nvPicPr>
          <p:cNvPr id="8" name="Content Placeholder 7" descr="UniiversityOfVermontBeeMap-2-web.jpg"/>
          <p:cNvPicPr>
            <a:picLocks noGrp="1" noChangeAspect="1"/>
          </p:cNvPicPr>
          <p:nvPr>
            <p:ph sz="half" idx="1"/>
          </p:nvPr>
        </p:nvPicPr>
        <p:blipFill>
          <a:blip r:embed="rId2" cstate="print"/>
          <a:stretch>
            <a:fillRect/>
          </a:stretch>
        </p:blipFill>
        <p:spPr>
          <a:xfrm>
            <a:off x="381000" y="2514600"/>
            <a:ext cx="8534400" cy="4267200"/>
          </a:xfr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76200"/>
            <a:ext cx="8229600" cy="1143000"/>
          </a:xfrm>
        </p:spPr>
        <p:txBody>
          <a:bodyPr/>
          <a:lstStyle/>
          <a:p>
            <a:pPr algn="ctr"/>
            <a:r>
              <a:rPr lang="en-US" b="1" dirty="0" smtClean="0">
                <a:solidFill>
                  <a:schemeClr val="accent2">
                    <a:lumMod val="50000"/>
                  </a:schemeClr>
                </a:solidFill>
              </a:rPr>
              <a:t>Wild Bee Populations  </a:t>
            </a:r>
            <a:br>
              <a:rPr lang="en-US" b="1" dirty="0" smtClean="0">
                <a:solidFill>
                  <a:schemeClr val="accent2">
                    <a:lumMod val="50000"/>
                  </a:schemeClr>
                </a:solidFill>
              </a:rPr>
            </a:br>
            <a:r>
              <a:rPr lang="en-US" sz="1600" b="1" dirty="0" smtClean="0">
                <a:solidFill>
                  <a:schemeClr val="accent2">
                    <a:lumMod val="50000"/>
                  </a:schemeClr>
                </a:solidFill>
              </a:rPr>
              <a:t>University of Vermont study</a:t>
            </a:r>
            <a:endParaRPr lang="en-US" sz="1600" b="1" dirty="0">
              <a:solidFill>
                <a:schemeClr val="accent2">
                  <a:lumMod val="50000"/>
                </a:schemeClr>
              </a:solidFill>
            </a:endParaRPr>
          </a:p>
        </p:txBody>
      </p:sp>
      <p:sp>
        <p:nvSpPr>
          <p:cNvPr id="6" name="Text Placeholder 5"/>
          <p:cNvSpPr>
            <a:spLocks noGrp="1"/>
          </p:cNvSpPr>
          <p:nvPr>
            <p:ph sz="half" idx="2"/>
          </p:nvPr>
        </p:nvSpPr>
        <p:spPr>
          <a:xfrm>
            <a:off x="381000" y="1295400"/>
            <a:ext cx="8305800" cy="1295400"/>
          </a:xfrm>
        </p:spPr>
        <p:txBody>
          <a:bodyPr>
            <a:normAutofit/>
          </a:bodyPr>
          <a:lstStyle/>
          <a:p>
            <a:r>
              <a:rPr lang="en-US" sz="1800" dirty="0" smtClean="0"/>
              <a:t>Of particular concern, the study shows that some of the crops most dependent on pollinators — including pumpkins, watermelons, pears, peaches, plums, apples and blueberries — have the strongest pollination mismatch, with a simultaneous drop in wild bee supply and increase in  </a:t>
            </a:r>
            <a:r>
              <a:rPr lang="en-US" sz="2000" dirty="0" smtClean="0"/>
              <a:t>pollination demand.</a:t>
            </a:r>
          </a:p>
        </p:txBody>
      </p:sp>
      <p:pic>
        <p:nvPicPr>
          <p:cNvPr id="8" name="Content Placeholder 7" descr="UniiversityOfVermontBeeMap-2-web.jpg"/>
          <p:cNvPicPr>
            <a:picLocks noGrp="1" noChangeAspect="1"/>
          </p:cNvPicPr>
          <p:nvPr>
            <p:ph sz="half" idx="1"/>
          </p:nvPr>
        </p:nvPicPr>
        <p:blipFill>
          <a:blip r:embed="rId2" cstate="print"/>
          <a:stretch>
            <a:fillRect/>
          </a:stretch>
        </p:blipFill>
        <p:spPr>
          <a:xfrm>
            <a:off x="381000" y="2514600"/>
            <a:ext cx="8534400" cy="4267200"/>
          </a:xfr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04800"/>
            <a:ext cx="8229600" cy="685800"/>
          </a:xfrm>
        </p:spPr>
        <p:txBody>
          <a:bodyPr>
            <a:normAutofit/>
          </a:bodyPr>
          <a:lstStyle/>
          <a:p>
            <a:pPr algn="ctr"/>
            <a:r>
              <a:rPr lang="en-US" sz="4000" b="1" dirty="0" smtClean="0">
                <a:solidFill>
                  <a:schemeClr val="accent2">
                    <a:lumMod val="50000"/>
                  </a:schemeClr>
                </a:solidFill>
              </a:rPr>
              <a:t>Monarch Butterfly Population Decline</a:t>
            </a:r>
            <a:endParaRPr lang="en-US" sz="4000" b="1" dirty="0">
              <a:solidFill>
                <a:schemeClr val="accent2">
                  <a:lumMod val="50000"/>
                </a:schemeClr>
              </a:solidFill>
            </a:endParaRPr>
          </a:p>
        </p:txBody>
      </p:sp>
      <p:sp>
        <p:nvSpPr>
          <p:cNvPr id="6" name="Text Placeholder 5"/>
          <p:cNvSpPr>
            <a:spLocks noGrp="1"/>
          </p:cNvSpPr>
          <p:nvPr>
            <p:ph sz="half" idx="2"/>
          </p:nvPr>
        </p:nvSpPr>
        <p:spPr>
          <a:xfrm>
            <a:off x="381000" y="990600"/>
            <a:ext cx="8305800" cy="1295400"/>
          </a:xfrm>
        </p:spPr>
        <p:txBody>
          <a:bodyPr>
            <a:noAutofit/>
          </a:bodyPr>
          <a:lstStyle/>
          <a:p>
            <a:r>
              <a:rPr lang="en-US" sz="2000" dirty="0" smtClean="0"/>
              <a:t>The 2015 Monarch butterfly count is up from 2014.  But at 56.5 million the population is still less than the total number of butterflies killed by extreme weather events we have experienced in the past.</a:t>
            </a:r>
          </a:p>
          <a:p>
            <a:r>
              <a:rPr lang="en-US" sz="2000" dirty="0" smtClean="0"/>
              <a:t>This count is the second lowest on record.</a:t>
            </a:r>
          </a:p>
        </p:txBody>
      </p:sp>
      <p:pic>
        <p:nvPicPr>
          <p:cNvPr id="7" name="Content Placeholder 6" descr="Monarch_Graph-01.jpeg"/>
          <p:cNvPicPr>
            <a:picLocks noGrp="1" noChangeAspect="1"/>
          </p:cNvPicPr>
          <p:nvPr>
            <p:ph sz="half" idx="1"/>
          </p:nvPr>
        </p:nvPicPr>
        <p:blipFill>
          <a:blip r:embed="rId2" cstate="print"/>
          <a:stretch>
            <a:fillRect/>
          </a:stretch>
        </p:blipFill>
        <p:spPr>
          <a:xfrm>
            <a:off x="304800" y="2362200"/>
            <a:ext cx="8534400" cy="4267200"/>
          </a:xfrm>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6144</TotalTime>
  <Words>2598</Words>
  <Application>Microsoft Office PowerPoint</Application>
  <PresentationFormat>On-screen Show (4:3)</PresentationFormat>
  <Paragraphs>236</Paragraphs>
  <Slides>51</Slides>
  <Notes>0</Notes>
  <HiddenSlides>0</HiddenSlides>
  <MMClips>0</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Flow</vt:lpstr>
      <vt:lpstr>Beekeeping and Gardening to Protect Pollenators</vt:lpstr>
      <vt:lpstr>You can find a copy of this presentation at my web site. LoneOakHoney.com on the Info and FAQ page.</vt:lpstr>
      <vt:lpstr> </vt:lpstr>
      <vt:lpstr>Declining pollinator populations</vt:lpstr>
      <vt:lpstr>Declining pollinator populations</vt:lpstr>
      <vt:lpstr>Wild Bee Populations   University of Vermont study</vt:lpstr>
      <vt:lpstr>Wild Bee Populations   University of Vermont study</vt:lpstr>
      <vt:lpstr>Wild Bee Populations   University of Vermont study</vt:lpstr>
      <vt:lpstr>Monarch Butterfly Population Decline</vt:lpstr>
      <vt:lpstr>BeeGirl.org</vt:lpstr>
      <vt:lpstr>What Is Causing These Declines?</vt:lpstr>
      <vt:lpstr>What Is Causing These Declines?</vt:lpstr>
      <vt:lpstr>What Is Causing These Declines?</vt:lpstr>
      <vt:lpstr>What Is Causing These Declines?</vt:lpstr>
      <vt:lpstr>Perceptions of Biological Networks</vt:lpstr>
      <vt:lpstr>Perceptions of Biological Networks</vt:lpstr>
      <vt:lpstr>Why is this so important?</vt:lpstr>
      <vt:lpstr>Why is this so important?</vt:lpstr>
      <vt:lpstr>What Can Gerdeners Do to Help</vt:lpstr>
      <vt:lpstr>Become a Beekeeper!</vt:lpstr>
      <vt:lpstr>Become a Beekeeper!</vt:lpstr>
      <vt:lpstr>Become a Beekeeper!</vt:lpstr>
      <vt:lpstr>Build a Bumble Bee nesting box</vt:lpstr>
      <vt:lpstr>Build a Mason Bee &amp; Leaf Cutter Bee house</vt:lpstr>
      <vt:lpstr>Build a Mason Bee &amp; Leaf Cutter Bee house</vt:lpstr>
      <vt:lpstr>Build a Mason Bee &amp; Leaf Cutter Bee house</vt:lpstr>
      <vt:lpstr>Lifecycle of a Mason Bee </vt:lpstr>
      <vt:lpstr>Build a Mason Bee &amp; Leaf Cutter Bee house</vt:lpstr>
      <vt:lpstr>My simple PVC bee nesting house</vt:lpstr>
      <vt:lpstr>Pesticide, Herbicide and Fungicide use</vt:lpstr>
      <vt:lpstr>Pesticide, Herbicide and Fungicide use</vt:lpstr>
      <vt:lpstr>Pesticide, Herbicide and Fungicide use</vt:lpstr>
      <vt:lpstr>Mow your lawn within a week of spraying.</vt:lpstr>
      <vt:lpstr>Pesticide, Herbicide and Fungicide use</vt:lpstr>
      <vt:lpstr>Can Gardeners Save The Pollinators?</vt:lpstr>
      <vt:lpstr>What Should you Plant?</vt:lpstr>
      <vt:lpstr>Plant Wildflowers!</vt:lpstr>
      <vt:lpstr>Planting for honeybees</vt:lpstr>
      <vt:lpstr>Planting for honeybees</vt:lpstr>
      <vt:lpstr>Fall Planting for honeybees</vt:lpstr>
      <vt:lpstr>Fall Planting for honeybees</vt:lpstr>
      <vt:lpstr>Fall Planting for honeybees</vt:lpstr>
      <vt:lpstr>Fall Planting for honeybees</vt:lpstr>
      <vt:lpstr>Goldenrod</vt:lpstr>
      <vt:lpstr>Garlic Chives</vt:lpstr>
      <vt:lpstr>Planting for other pollinators</vt:lpstr>
      <vt:lpstr>Grow Milkweed for the Monarch Butterflies</vt:lpstr>
      <vt:lpstr>Grow Milkweed for the Monarch Butterflies</vt:lpstr>
      <vt:lpstr>Eastern Swallowtail</vt:lpstr>
      <vt:lpstr>Birds and Blooms  “Top Ten Butterfly Host Plants”</vt:lpstr>
      <vt:lpstr>Thank You!</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Beekeeping and Gardening to Protect Pollenators</dc:title>
  <dc:creator>John Anderson</dc:creator>
  <cp:lastModifiedBy>John Anderson</cp:lastModifiedBy>
  <cp:revision>108</cp:revision>
  <dcterms:created xsi:type="dcterms:W3CDTF">2016-03-20T15:42:24Z</dcterms:created>
  <dcterms:modified xsi:type="dcterms:W3CDTF">2016-04-01T00:53:30Z</dcterms:modified>
</cp:coreProperties>
</file>